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2" r:id="rId2"/>
    <p:sldId id="273" r:id="rId3"/>
    <p:sldId id="274" r:id="rId4"/>
    <p:sldId id="275" r:id="rId5"/>
    <p:sldId id="276" r:id="rId6"/>
    <p:sldId id="277" r:id="rId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63" autoAdjust="0"/>
    <p:restoredTop sz="94660"/>
  </p:normalViewPr>
  <p:slideViewPr>
    <p:cSldViewPr snapToGrid="0">
      <p:cViewPr>
        <p:scale>
          <a:sx n="60" d="100"/>
          <a:sy n="60" d="100"/>
        </p:scale>
        <p:origin x="378" y="4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4B37A7FC-9B3D-44EE-ACC3-EA55628BD0CD}" type="datetimeFigureOut">
              <a:rPr kumimoji="1" lang="ja-JP" altLang="en-US" smtClean="0"/>
              <a:t>2018/7/30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23654330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B37A7FC-9B3D-44EE-ACC3-EA55628BD0CD}" type="datetimeFigureOut">
              <a:rPr kumimoji="1" lang="ja-JP" altLang="en-US" smtClean="0"/>
              <a:t>2018/7/30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848186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B37A7FC-9B3D-44EE-ACC3-EA55628BD0CD}" type="datetimeFigureOut">
              <a:rPr kumimoji="1" lang="ja-JP" altLang="en-US" smtClean="0"/>
              <a:t>2018/7/30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4046409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B37A7FC-9B3D-44EE-ACC3-EA55628BD0CD}" type="datetimeFigureOut">
              <a:rPr kumimoji="1" lang="ja-JP" altLang="en-US" smtClean="0"/>
              <a:t>2018/7/30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757065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4B37A7FC-9B3D-44EE-ACC3-EA55628BD0CD}" type="datetimeFigureOut">
              <a:rPr kumimoji="1" lang="ja-JP" altLang="en-US" smtClean="0"/>
              <a:t>2018/7/30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9268625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4B37A7FC-9B3D-44EE-ACC3-EA55628BD0CD}" type="datetimeFigureOut">
              <a:rPr kumimoji="1" lang="ja-JP" altLang="en-US" smtClean="0"/>
              <a:t>2018/7/30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1458537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4B37A7FC-9B3D-44EE-ACC3-EA55628BD0CD}" type="datetimeFigureOut">
              <a:rPr kumimoji="1" lang="ja-JP" altLang="en-US" smtClean="0"/>
              <a:t>2018/7/30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1854893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4B37A7FC-9B3D-44EE-ACC3-EA55628BD0CD}" type="datetimeFigureOut">
              <a:rPr kumimoji="1" lang="ja-JP" altLang="en-US" smtClean="0"/>
              <a:t>2018/7/30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1611420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B37A7FC-9B3D-44EE-ACC3-EA55628BD0CD}" type="datetimeFigureOut">
              <a:rPr kumimoji="1" lang="ja-JP" altLang="en-US" smtClean="0"/>
              <a:t>2018/7/30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83060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B37A7FC-9B3D-44EE-ACC3-EA55628BD0CD}" type="datetimeFigureOut">
              <a:rPr kumimoji="1" lang="ja-JP" altLang="en-US" smtClean="0"/>
              <a:t>2018/7/30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3573460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B37A7FC-9B3D-44EE-ACC3-EA55628BD0CD}" type="datetimeFigureOut">
              <a:rPr kumimoji="1" lang="ja-JP" altLang="en-US" smtClean="0"/>
              <a:t>2018/7/30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3374323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37A7FC-9B3D-44EE-ACC3-EA55628BD0CD}" type="datetimeFigureOut">
              <a:rPr kumimoji="1" lang="ja-JP" altLang="en-US" smtClean="0"/>
              <a:t>2018/7/30</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5102656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gif"/><Relationship Id="rId4" Type="http://schemas.openxmlformats.org/officeDocument/2006/relationships/image" Target="../media/image8.gif"/></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6" descr="クリックすると新しいウィンドウで開きます"/>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l="2126" r="6284"/>
          <a:stretch/>
        </p:blipFill>
        <p:spPr bwMode="auto">
          <a:xfrm>
            <a:off x="6103379" y="2187535"/>
            <a:ext cx="5357101" cy="4021178"/>
          </a:xfrm>
          <a:prstGeom prst="rect">
            <a:avLst/>
          </a:prstGeom>
          <a:noFill/>
          <a:extLst>
            <a:ext uri="{909E8E84-426E-40DD-AFC4-6F175D3DCCD1}">
              <a14:hiddenFill xmlns:a14="http://schemas.microsoft.com/office/drawing/2010/main">
                <a:solidFill>
                  <a:srgbClr val="FFFFFF"/>
                </a:solidFill>
              </a14:hiddenFill>
            </a:ext>
          </a:extLst>
        </p:spPr>
      </p:pic>
      <p:sp>
        <p:nvSpPr>
          <p:cNvPr id="13" name="正方形/長方形 12"/>
          <p:cNvSpPr/>
          <p:nvPr/>
        </p:nvSpPr>
        <p:spPr>
          <a:xfrm>
            <a:off x="0" y="892127"/>
            <a:ext cx="12192000" cy="80705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14" name="タイトル 1"/>
          <p:cNvSpPr txBox="1">
            <a:spLocks/>
          </p:cNvSpPr>
          <p:nvPr/>
        </p:nvSpPr>
        <p:spPr>
          <a:xfrm>
            <a:off x="3949904" y="158847"/>
            <a:ext cx="7515045" cy="73477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r"/>
            <a:r>
              <a:rPr lang="ja-JP" altLang="en-US" sz="3200" u="sng" dirty="0"/>
              <a:t>　　　　　　　　　　　様</a:t>
            </a:r>
          </a:p>
        </p:txBody>
      </p:sp>
      <p:pic>
        <p:nvPicPr>
          <p:cNvPr id="16" name="図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7052" y="2187535"/>
            <a:ext cx="2689966" cy="2010589"/>
          </a:xfrm>
          <a:prstGeom prst="rect">
            <a:avLst/>
          </a:prstGeom>
        </p:spPr>
      </p:pic>
      <p:pic>
        <p:nvPicPr>
          <p:cNvPr id="17" name="図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7052" y="4198124"/>
            <a:ext cx="2689966" cy="2010589"/>
          </a:xfrm>
          <a:prstGeom prst="rect">
            <a:avLst/>
          </a:prstGeom>
        </p:spPr>
      </p:pic>
      <p:pic>
        <p:nvPicPr>
          <p:cNvPr id="18" name="図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13413" y="2187535"/>
            <a:ext cx="2689966" cy="2010589"/>
          </a:xfrm>
          <a:prstGeom prst="rect">
            <a:avLst/>
          </a:prstGeom>
        </p:spPr>
      </p:pic>
      <p:pic>
        <p:nvPicPr>
          <p:cNvPr id="19" name="図 1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13413" y="4198124"/>
            <a:ext cx="2689966" cy="2010589"/>
          </a:xfrm>
          <a:prstGeom prst="rect">
            <a:avLst/>
          </a:prstGeom>
        </p:spPr>
      </p:pic>
      <p:sp>
        <p:nvSpPr>
          <p:cNvPr id="20" name="正方形/長方形 19"/>
          <p:cNvSpPr/>
          <p:nvPr/>
        </p:nvSpPr>
        <p:spPr>
          <a:xfrm>
            <a:off x="1387019" y="1022842"/>
            <a:ext cx="9417963" cy="707886"/>
          </a:xfrm>
          <a:prstGeom prst="rect">
            <a:avLst/>
          </a:prstGeom>
        </p:spPr>
        <p:txBody>
          <a:bodyPr wrap="none">
            <a:spAutoFit/>
          </a:bodyPr>
          <a:lstStyle/>
          <a:p>
            <a:pPr algn="ctr"/>
            <a:r>
              <a:rPr lang="ja-JP" altLang="en-US" sz="4000" b="1" dirty="0" smtClean="0">
                <a:solidFill>
                  <a:schemeClr val="bg1"/>
                </a:solidFill>
                <a:latin typeface="メイリオ" panose="020B0604030504040204" pitchFamily="50" charset="-128"/>
                <a:ea typeface="メイリオ" panose="020B0604030504040204" pitchFamily="50" charset="-128"/>
              </a:rPr>
              <a:t>ご自宅向け</a:t>
            </a:r>
            <a:r>
              <a:rPr lang="ja-JP" altLang="en-US" sz="4000" b="1" dirty="0">
                <a:solidFill>
                  <a:schemeClr val="bg1"/>
                </a:solidFill>
                <a:latin typeface="メイリオ" panose="020B0604030504040204" pitchFamily="50" charset="-128"/>
                <a:ea typeface="メイリオ" panose="020B0604030504040204" pitchFamily="50" charset="-128"/>
              </a:rPr>
              <a:t>防犯カメラシステムご提案書</a:t>
            </a:r>
          </a:p>
        </p:txBody>
      </p:sp>
      <p:sp>
        <p:nvSpPr>
          <p:cNvPr id="21" name="正方形/長方形 20"/>
          <p:cNvSpPr/>
          <p:nvPr/>
        </p:nvSpPr>
        <p:spPr>
          <a:xfrm>
            <a:off x="0" y="6728604"/>
            <a:ext cx="12192000" cy="12939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Tree>
    <p:extLst>
      <p:ext uri="{BB962C8B-B14F-4D97-AF65-F5344CB8AC3E}">
        <p14:creationId xmlns:p14="http://schemas.microsoft.com/office/powerpoint/2010/main" val="20510168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コンテンツ プレースホルダー 2"/>
          <p:cNvSpPr>
            <a:spLocks noGrp="1"/>
          </p:cNvSpPr>
          <p:nvPr>
            <p:ph idx="1"/>
          </p:nvPr>
        </p:nvSpPr>
        <p:spPr>
          <a:xfrm>
            <a:off x="838200" y="1658217"/>
            <a:ext cx="10515600" cy="4351338"/>
          </a:xfrm>
        </p:spPr>
        <p:txBody>
          <a:bodyPr>
            <a:normAutofit/>
          </a:bodyPr>
          <a:lstStyle/>
          <a:p>
            <a:pPr marL="0" indent="0">
              <a:buNone/>
            </a:pPr>
            <a:r>
              <a:rPr lang="ja-JP" altLang="en-US" sz="2400" dirty="0"/>
              <a:t>□ご自宅・車にイタズラされている</a:t>
            </a:r>
            <a:endParaRPr lang="en-US" altLang="ja-JP" sz="2400" dirty="0"/>
          </a:p>
          <a:p>
            <a:pPr marL="0" indent="0">
              <a:buNone/>
            </a:pPr>
            <a:endParaRPr lang="en-US" altLang="ja-JP" sz="2400" dirty="0"/>
          </a:p>
          <a:p>
            <a:pPr marL="0" indent="0">
              <a:buNone/>
            </a:pPr>
            <a:r>
              <a:rPr lang="ja-JP" altLang="en-US" sz="2400" dirty="0"/>
              <a:t>□家を留守にすることが多いので不安</a:t>
            </a:r>
            <a:endParaRPr lang="en-US" altLang="ja-JP" sz="2400" dirty="0"/>
          </a:p>
          <a:p>
            <a:pPr marL="0" indent="0">
              <a:buNone/>
            </a:pPr>
            <a:endParaRPr lang="en-US" altLang="ja-JP" sz="2400" dirty="0"/>
          </a:p>
          <a:p>
            <a:pPr marL="0" indent="0">
              <a:buNone/>
            </a:pPr>
            <a:r>
              <a:rPr lang="ja-JP" altLang="en-US" sz="2400" dirty="0"/>
              <a:t>□家に誰かが侵入している気がする</a:t>
            </a:r>
            <a:endParaRPr lang="en-US" altLang="ja-JP" sz="2400" dirty="0"/>
          </a:p>
          <a:p>
            <a:pPr marL="0" indent="0">
              <a:buNone/>
            </a:pPr>
            <a:endParaRPr lang="en-US" altLang="ja-JP" sz="2400" dirty="0"/>
          </a:p>
          <a:p>
            <a:pPr marL="0" indent="0">
              <a:buNone/>
            </a:pPr>
            <a:r>
              <a:rPr lang="ja-JP" altLang="en-US" sz="2400" dirty="0"/>
              <a:t>□近所に泥棒が入った</a:t>
            </a:r>
            <a:endParaRPr lang="en-US" altLang="ja-JP" sz="2400" dirty="0"/>
          </a:p>
          <a:p>
            <a:pPr marL="0" indent="0">
              <a:buNone/>
            </a:pPr>
            <a:endParaRPr lang="en-US" altLang="ja-JP" sz="2400" dirty="0"/>
          </a:p>
          <a:p>
            <a:pPr marL="0" indent="0">
              <a:buNone/>
            </a:pPr>
            <a:r>
              <a:rPr lang="ja-JP" altLang="en-US" sz="2400" dirty="0"/>
              <a:t>□大切なものを保管している</a:t>
            </a:r>
            <a:endParaRPr lang="en-US" altLang="ja-JP" sz="2400" dirty="0"/>
          </a:p>
        </p:txBody>
      </p:sp>
      <p:sp>
        <p:nvSpPr>
          <p:cNvPr id="15" name="正方形/長方形 14"/>
          <p:cNvSpPr/>
          <p:nvPr/>
        </p:nvSpPr>
        <p:spPr>
          <a:xfrm>
            <a:off x="0" y="6728604"/>
            <a:ext cx="12192000" cy="12939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16" name="正方形/長方形 15"/>
          <p:cNvSpPr/>
          <p:nvPr/>
        </p:nvSpPr>
        <p:spPr>
          <a:xfrm>
            <a:off x="0" y="0"/>
            <a:ext cx="12192000" cy="80705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17" name="正方形/長方形 16"/>
          <p:cNvSpPr/>
          <p:nvPr/>
        </p:nvSpPr>
        <p:spPr>
          <a:xfrm>
            <a:off x="1387019" y="130715"/>
            <a:ext cx="9417963" cy="707886"/>
          </a:xfrm>
          <a:prstGeom prst="rect">
            <a:avLst/>
          </a:prstGeom>
        </p:spPr>
        <p:txBody>
          <a:bodyPr wrap="none">
            <a:spAutoFit/>
          </a:bodyPr>
          <a:lstStyle/>
          <a:p>
            <a:pPr algn="ctr"/>
            <a:r>
              <a:rPr lang="ja-JP" altLang="en-US" sz="4000" b="1" dirty="0">
                <a:solidFill>
                  <a:schemeClr val="bg1"/>
                </a:solidFill>
                <a:latin typeface="メイリオ" panose="020B0604030504040204" pitchFamily="50" charset="-128"/>
                <a:ea typeface="メイリオ" panose="020B0604030504040204" pitchFamily="50" charset="-128"/>
              </a:rPr>
              <a:t>こんなことでお困りではありませんか</a:t>
            </a:r>
            <a:r>
              <a:rPr lang="ja-JP" altLang="en-US" sz="4000" b="1" dirty="0" smtClean="0">
                <a:solidFill>
                  <a:schemeClr val="bg1"/>
                </a:solidFill>
                <a:latin typeface="メイリオ" panose="020B0604030504040204" pitchFamily="50" charset="-128"/>
                <a:ea typeface="メイリオ" panose="020B0604030504040204" pitchFamily="50" charset="-128"/>
              </a:rPr>
              <a:t>？</a:t>
            </a:r>
            <a:endParaRPr lang="ja-JP" altLang="en-US" sz="4000" b="1" dirty="0">
              <a:solidFill>
                <a:schemeClr val="bg1"/>
              </a:solidFill>
              <a:latin typeface="メイリオ" panose="020B0604030504040204" pitchFamily="50" charset="-128"/>
              <a:ea typeface="メイリオ" panose="020B0604030504040204" pitchFamily="50" charset="-128"/>
            </a:endParaRPr>
          </a:p>
        </p:txBody>
      </p:sp>
      <p:pic>
        <p:nvPicPr>
          <p:cNvPr id="22" name="Picture 2" descr="クリックすると新しいウィンドウで開きます"/>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68391" y="3375681"/>
            <a:ext cx="1685409" cy="1569537"/>
          </a:xfrm>
          <a:prstGeom prst="rect">
            <a:avLst/>
          </a:prstGeom>
          <a:noFill/>
          <a:extLst>
            <a:ext uri="{909E8E84-426E-40DD-AFC4-6F175D3DCCD1}">
              <a14:hiddenFill xmlns:a14="http://schemas.microsoft.com/office/drawing/2010/main">
                <a:solidFill>
                  <a:srgbClr val="FFFFFF"/>
                </a:solidFill>
              </a14:hiddenFill>
            </a:ext>
          </a:extLst>
        </p:spPr>
      </p:pic>
      <p:pic>
        <p:nvPicPr>
          <p:cNvPr id="23" name="図 22"/>
          <p:cNvPicPr>
            <a:picLocks noChangeAspect="1"/>
          </p:cNvPicPr>
          <p:nvPr/>
        </p:nvPicPr>
        <p:blipFill>
          <a:blip r:embed="rId3"/>
          <a:stretch>
            <a:fillRect/>
          </a:stretch>
        </p:blipFill>
        <p:spPr>
          <a:xfrm>
            <a:off x="7449711" y="2912397"/>
            <a:ext cx="1295400" cy="1295400"/>
          </a:xfrm>
          <a:prstGeom prst="rect">
            <a:avLst/>
          </a:prstGeom>
        </p:spPr>
      </p:pic>
      <p:pic>
        <p:nvPicPr>
          <p:cNvPr id="24" name="Picture 4" descr="クリックすると新しいウィンドウで開きます"/>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63391" y="4734791"/>
            <a:ext cx="190500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6" descr="クリックすると新しいウィンドウで開きます"/>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88299" y="1467657"/>
            <a:ext cx="1422796" cy="14227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1657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838199" y="1291561"/>
            <a:ext cx="10612273" cy="2677656"/>
          </a:xfrm>
          <a:prstGeom prst="rect">
            <a:avLst/>
          </a:prstGeom>
          <a:noFill/>
        </p:spPr>
        <p:txBody>
          <a:bodyPr wrap="square" rtlCol="0">
            <a:spAutoFit/>
          </a:bodyPr>
          <a:lstStyle/>
          <a:p>
            <a:r>
              <a:rPr lang="ja-JP" altLang="en-US" sz="2400" dirty="0"/>
              <a:t>空き巣などをする犯人は目、光、音を嫌います。</a:t>
            </a:r>
            <a:endParaRPr lang="en-US" altLang="ja-JP" sz="2400" dirty="0"/>
          </a:p>
          <a:p>
            <a:r>
              <a:rPr lang="ja-JP" altLang="en-US" sz="2400" dirty="0"/>
              <a:t>それはなぜか？？→誰かに見られていたら？という心理が働くからです。</a:t>
            </a:r>
            <a:endParaRPr lang="en-US" altLang="ja-JP" sz="2400" dirty="0"/>
          </a:p>
          <a:p>
            <a:r>
              <a:rPr lang="ja-JP" altLang="en-US" sz="2400" dirty="0"/>
              <a:t>防犯カメラは</a:t>
            </a:r>
            <a:r>
              <a:rPr lang="en-US" altLang="ja-JP" sz="2400" dirty="0"/>
              <a:t>24</a:t>
            </a:r>
            <a:r>
              <a:rPr lang="ja-JP" altLang="en-US" sz="2400" dirty="0"/>
              <a:t>時間、休みなしでその場所を監視し続け</a:t>
            </a:r>
            <a:r>
              <a:rPr lang="ja-JP" altLang="en-US" sz="2400" dirty="0" smtClean="0"/>
              <a:t>、</a:t>
            </a:r>
            <a:endParaRPr lang="en-US" altLang="ja-JP" sz="2400" dirty="0" smtClean="0"/>
          </a:p>
          <a:p>
            <a:r>
              <a:rPr lang="ja-JP" altLang="en-US" sz="2400" dirty="0" smtClean="0"/>
              <a:t>「</a:t>
            </a:r>
            <a:r>
              <a:rPr lang="ja-JP" altLang="en-US" sz="2400" dirty="0"/>
              <a:t>目」の役割を果たします。</a:t>
            </a:r>
            <a:endParaRPr lang="en-US" altLang="ja-JP" sz="2400" dirty="0"/>
          </a:p>
          <a:p>
            <a:r>
              <a:rPr lang="ja-JP" altLang="en-US" sz="2400" dirty="0"/>
              <a:t>またご近所トラブルにおいても証拠がないと捜査をしてくれない場合もございます。</a:t>
            </a:r>
            <a:endParaRPr lang="en-US" altLang="ja-JP" sz="2400" dirty="0"/>
          </a:p>
          <a:p>
            <a:r>
              <a:rPr lang="ja-JP" altLang="en-US" sz="2400" dirty="0"/>
              <a:t>そんな時に防犯カメラの映像があれば問題解決にも大きな役割を果たします。</a:t>
            </a:r>
            <a:endParaRPr lang="en-US" altLang="ja-JP" sz="2400" dirty="0"/>
          </a:p>
          <a:p>
            <a:endParaRPr lang="en-US" altLang="ja-JP" sz="2400" dirty="0"/>
          </a:p>
        </p:txBody>
      </p:sp>
      <p:sp>
        <p:nvSpPr>
          <p:cNvPr id="7" name="正方形/長方形 6"/>
          <p:cNvSpPr/>
          <p:nvPr/>
        </p:nvSpPr>
        <p:spPr>
          <a:xfrm>
            <a:off x="0" y="6728604"/>
            <a:ext cx="12192000" cy="12939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8" name="正方形/長方形 7"/>
          <p:cNvSpPr/>
          <p:nvPr/>
        </p:nvSpPr>
        <p:spPr>
          <a:xfrm>
            <a:off x="0" y="0"/>
            <a:ext cx="12192000" cy="80705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9" name="正方形/長方形 8"/>
          <p:cNvSpPr/>
          <p:nvPr/>
        </p:nvSpPr>
        <p:spPr>
          <a:xfrm>
            <a:off x="2925902" y="130715"/>
            <a:ext cx="6340197" cy="707886"/>
          </a:xfrm>
          <a:prstGeom prst="rect">
            <a:avLst/>
          </a:prstGeom>
        </p:spPr>
        <p:txBody>
          <a:bodyPr wrap="none">
            <a:spAutoFit/>
          </a:bodyPr>
          <a:lstStyle/>
          <a:p>
            <a:pPr algn="ctr"/>
            <a:r>
              <a:rPr lang="ja-JP" altLang="en-US" sz="4000" b="1" dirty="0">
                <a:solidFill>
                  <a:schemeClr val="bg1"/>
                </a:solidFill>
                <a:latin typeface="メイリオ" panose="020B0604030504040204" pitchFamily="50" charset="-128"/>
                <a:ea typeface="メイリオ" panose="020B0604030504040204" pitchFamily="50" charset="-128"/>
              </a:rPr>
              <a:t>防犯カメラ導入のメリット</a:t>
            </a:r>
          </a:p>
        </p:txBody>
      </p:sp>
      <p:pic>
        <p:nvPicPr>
          <p:cNvPr id="11" name="Picture 16" descr="クリックすると新しいウィンドウで開きます"/>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25902" y="4131096"/>
            <a:ext cx="1962460" cy="1962460"/>
          </a:xfrm>
          <a:prstGeom prst="rect">
            <a:avLst/>
          </a:prstGeom>
          <a:noFill/>
          <a:extLst>
            <a:ext uri="{909E8E84-426E-40DD-AFC4-6F175D3DCCD1}">
              <a14:hiddenFill xmlns:a14="http://schemas.microsoft.com/office/drawing/2010/main">
                <a:solidFill>
                  <a:srgbClr val="FFFFFF"/>
                </a:solidFill>
              </a14:hiddenFill>
            </a:ext>
          </a:extLst>
        </p:spPr>
      </p:pic>
      <p:pic>
        <p:nvPicPr>
          <p:cNvPr id="12" name="図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5999" y="3971885"/>
            <a:ext cx="2879571" cy="2152307"/>
          </a:xfrm>
          <a:prstGeom prst="rect">
            <a:avLst/>
          </a:prstGeom>
        </p:spPr>
      </p:pic>
    </p:spTree>
    <p:extLst>
      <p:ext uri="{BB962C8B-B14F-4D97-AF65-F5344CB8AC3E}">
        <p14:creationId xmlns:p14="http://schemas.microsoft.com/office/powerpoint/2010/main" val="2338072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5657054" y="1401865"/>
            <a:ext cx="5696746" cy="4763474"/>
          </a:xfrm>
          <a:prstGeom prst="rect">
            <a:avLst/>
          </a:prstGeom>
          <a:solidFill>
            <a:schemeClr val="accent4">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コンテンツ プレースホルダー 2"/>
          <p:cNvSpPr>
            <a:spLocks noGrp="1"/>
          </p:cNvSpPr>
          <p:nvPr>
            <p:ph idx="1"/>
          </p:nvPr>
        </p:nvSpPr>
        <p:spPr>
          <a:xfrm>
            <a:off x="893620" y="1649850"/>
            <a:ext cx="5374548" cy="3976314"/>
          </a:xfrm>
        </p:spPr>
        <p:txBody>
          <a:bodyPr>
            <a:normAutofit/>
          </a:bodyPr>
          <a:lstStyle/>
          <a:p>
            <a:pPr marL="0" indent="0">
              <a:buNone/>
            </a:pPr>
            <a:r>
              <a:rPr lang="ja-JP" altLang="en-US" sz="2400" dirty="0"/>
              <a:t>いえいえ、そんなことはありません。</a:t>
            </a:r>
            <a:endParaRPr lang="en-US" altLang="ja-JP" sz="2400" dirty="0"/>
          </a:p>
          <a:p>
            <a:pPr marL="0" indent="0">
              <a:buNone/>
            </a:pPr>
            <a:r>
              <a:rPr lang="ja-JP" altLang="en-US" sz="2400" dirty="0"/>
              <a:t>右図のように、</a:t>
            </a:r>
            <a:endParaRPr lang="en-US" altLang="ja-JP" sz="2400" dirty="0"/>
          </a:p>
          <a:p>
            <a:pPr marL="0" indent="0">
              <a:buNone/>
            </a:pPr>
            <a:r>
              <a:rPr lang="ja-JP" altLang="en-US" sz="2400" dirty="0"/>
              <a:t>①カメラ</a:t>
            </a:r>
            <a:endParaRPr lang="en-US" altLang="ja-JP" sz="2400" dirty="0"/>
          </a:p>
          <a:p>
            <a:pPr marL="0" indent="0">
              <a:buNone/>
            </a:pPr>
            <a:r>
              <a:rPr lang="ja-JP" altLang="en-US" sz="2400" dirty="0"/>
              <a:t>②レコーダー（録画する機械）</a:t>
            </a:r>
            <a:endParaRPr lang="en-US" altLang="ja-JP" sz="2400" dirty="0"/>
          </a:p>
          <a:p>
            <a:pPr marL="0" indent="0">
              <a:buNone/>
            </a:pPr>
            <a:r>
              <a:rPr lang="ja-JP" altLang="en-US" sz="2400" dirty="0"/>
              <a:t>③モニター</a:t>
            </a:r>
            <a:endParaRPr lang="en-US" altLang="ja-JP" sz="2400" dirty="0"/>
          </a:p>
          <a:p>
            <a:pPr marL="0" indent="0">
              <a:buNone/>
            </a:pPr>
            <a:r>
              <a:rPr lang="ja-JP" altLang="en-US" sz="2400" dirty="0"/>
              <a:t>をケーブルで接続するだけです。</a:t>
            </a:r>
            <a:endParaRPr lang="en-US" altLang="ja-JP" sz="2400" dirty="0"/>
          </a:p>
          <a:p>
            <a:pPr marL="0" indent="0">
              <a:buNone/>
            </a:pPr>
            <a:r>
              <a:rPr lang="ja-JP" altLang="en-US" sz="2400" dirty="0"/>
              <a:t>モニタも一般的なテレビで</a:t>
            </a:r>
            <a:endParaRPr lang="en-US" altLang="ja-JP" sz="2400" dirty="0"/>
          </a:p>
          <a:p>
            <a:pPr marL="0" indent="0">
              <a:buNone/>
            </a:pPr>
            <a:r>
              <a:rPr lang="ja-JP" altLang="en-US" sz="2400" dirty="0"/>
              <a:t>代用することも可能です。</a:t>
            </a:r>
            <a:endParaRPr lang="en-US" altLang="ja-JP" sz="2400" dirty="0"/>
          </a:p>
          <a:p>
            <a:pPr marL="0" indent="0">
              <a:buNone/>
            </a:pPr>
            <a:endParaRPr lang="en-US" altLang="ja-JP" dirty="0"/>
          </a:p>
        </p:txBody>
      </p:sp>
      <p:sp>
        <p:nvSpPr>
          <p:cNvPr id="6" name="コンテンツ プレースホルダー 2"/>
          <p:cNvSpPr txBox="1">
            <a:spLocks/>
          </p:cNvSpPr>
          <p:nvPr/>
        </p:nvSpPr>
        <p:spPr>
          <a:xfrm>
            <a:off x="7101660" y="1489834"/>
            <a:ext cx="2641278" cy="537089"/>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dirty="0"/>
              <a:t>《</a:t>
            </a:r>
            <a:r>
              <a:rPr lang="ja-JP" altLang="en-US" dirty="0"/>
              <a:t>カメラの配線例</a:t>
            </a:r>
            <a:r>
              <a:rPr lang="en-US" altLang="ja-JP" dirty="0"/>
              <a:t>》</a:t>
            </a:r>
          </a:p>
        </p:txBody>
      </p:sp>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8806" y="1975070"/>
            <a:ext cx="5440951" cy="4031618"/>
          </a:xfrm>
          <a:prstGeom prst="rect">
            <a:avLst/>
          </a:prstGeom>
        </p:spPr>
      </p:pic>
      <p:sp>
        <p:nvSpPr>
          <p:cNvPr id="8" name="正方形/長方形 7"/>
          <p:cNvSpPr/>
          <p:nvPr/>
        </p:nvSpPr>
        <p:spPr>
          <a:xfrm>
            <a:off x="0" y="6728604"/>
            <a:ext cx="12192000" cy="12939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9" name="正方形/長方形 8"/>
          <p:cNvSpPr/>
          <p:nvPr/>
        </p:nvSpPr>
        <p:spPr>
          <a:xfrm>
            <a:off x="0" y="0"/>
            <a:ext cx="12192000" cy="80705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10" name="正方形/長方形 9"/>
          <p:cNvSpPr/>
          <p:nvPr/>
        </p:nvSpPr>
        <p:spPr>
          <a:xfrm>
            <a:off x="2156461" y="130715"/>
            <a:ext cx="7879080" cy="707886"/>
          </a:xfrm>
          <a:prstGeom prst="rect">
            <a:avLst/>
          </a:prstGeom>
        </p:spPr>
        <p:txBody>
          <a:bodyPr wrap="none">
            <a:spAutoFit/>
          </a:bodyPr>
          <a:lstStyle/>
          <a:p>
            <a:pPr algn="ctr"/>
            <a:r>
              <a:rPr lang="ja-JP" altLang="en-US" sz="4000" b="1" dirty="0">
                <a:solidFill>
                  <a:schemeClr val="bg1"/>
                </a:solidFill>
                <a:latin typeface="メイリオ" panose="020B0604030504040204" pitchFamily="50" charset="-128"/>
                <a:ea typeface="メイリオ" panose="020B0604030504040204" pitchFamily="50" charset="-128"/>
              </a:rPr>
              <a:t>防犯カメラのシステムって複雑</a:t>
            </a:r>
            <a:r>
              <a:rPr lang="ja-JP" altLang="en-US" sz="4000" b="1" dirty="0" smtClean="0">
                <a:solidFill>
                  <a:schemeClr val="bg1"/>
                </a:solidFill>
                <a:latin typeface="メイリオ" panose="020B0604030504040204" pitchFamily="50" charset="-128"/>
                <a:ea typeface="メイリオ" panose="020B0604030504040204" pitchFamily="50" charset="-128"/>
              </a:rPr>
              <a:t>？</a:t>
            </a:r>
            <a:endParaRPr lang="ja-JP" altLang="en-US" sz="4000"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76481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838200" y="3828374"/>
            <a:ext cx="10515599" cy="250848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 name="図 19"/>
          <p:cNvPicPr>
            <a:picLocks noChangeAspect="1"/>
          </p:cNvPicPr>
          <p:nvPr/>
        </p:nvPicPr>
        <p:blipFill rotWithShape="1">
          <a:blip r:embed="rId2">
            <a:extLst>
              <a:ext uri="{28A0092B-C50C-407E-A947-70E740481C1C}">
                <a14:useLocalDpi xmlns:a14="http://schemas.microsoft.com/office/drawing/2010/main" val="0"/>
              </a:ext>
            </a:extLst>
          </a:blip>
          <a:srcRect l="8867" t="13749" r="23830" b="18898"/>
          <a:stretch/>
        </p:blipFill>
        <p:spPr>
          <a:xfrm>
            <a:off x="1001486" y="3966615"/>
            <a:ext cx="2969623" cy="2228850"/>
          </a:xfrm>
          <a:prstGeom prst="rect">
            <a:avLst/>
          </a:prstGeom>
        </p:spPr>
      </p:pic>
      <p:sp>
        <p:nvSpPr>
          <p:cNvPr id="5" name="正方形/長方形 4"/>
          <p:cNvSpPr/>
          <p:nvPr/>
        </p:nvSpPr>
        <p:spPr>
          <a:xfrm>
            <a:off x="838200" y="1230348"/>
            <a:ext cx="10515600" cy="239664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9" name="図 18"/>
          <p:cNvPicPr>
            <a:picLocks noChangeAspect="1"/>
          </p:cNvPicPr>
          <p:nvPr/>
        </p:nvPicPr>
        <p:blipFill rotWithShape="1">
          <a:blip r:embed="rId3">
            <a:extLst>
              <a:ext uri="{28A0092B-C50C-407E-A947-70E740481C1C}">
                <a14:useLocalDpi xmlns:a14="http://schemas.microsoft.com/office/drawing/2010/main" val="0"/>
              </a:ext>
            </a:extLst>
          </a:blip>
          <a:srcRect l="3530" r="36208" b="23872"/>
          <a:stretch/>
        </p:blipFill>
        <p:spPr>
          <a:xfrm>
            <a:off x="1010092" y="1388971"/>
            <a:ext cx="2934587" cy="2082772"/>
          </a:xfrm>
          <a:prstGeom prst="rect">
            <a:avLst/>
          </a:prstGeom>
        </p:spPr>
      </p:pic>
      <p:sp>
        <p:nvSpPr>
          <p:cNvPr id="6" name="テキスト ボックス 5"/>
          <p:cNvSpPr txBox="1"/>
          <p:nvPr/>
        </p:nvSpPr>
        <p:spPr>
          <a:xfrm>
            <a:off x="4578075" y="1673896"/>
            <a:ext cx="3326552" cy="630942"/>
          </a:xfrm>
          <a:prstGeom prst="rect">
            <a:avLst/>
          </a:prstGeom>
          <a:noFill/>
        </p:spPr>
        <p:txBody>
          <a:bodyPr wrap="none" rtlCol="0">
            <a:spAutoFit/>
          </a:bodyPr>
          <a:lstStyle/>
          <a:p>
            <a:r>
              <a:rPr lang="ja-JP" altLang="en-US" sz="3500" b="1" dirty="0">
                <a:latin typeface="メイリオ" panose="020B0604030504040204" pitchFamily="50" charset="-128"/>
                <a:ea typeface="メイリオ" panose="020B0604030504040204" pitchFamily="50" charset="-128"/>
              </a:rPr>
              <a:t>ドーム型カメラ</a:t>
            </a:r>
            <a:endParaRPr kumimoji="1" lang="ja-JP" altLang="en-US" sz="3500" b="1"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4645045" y="2749665"/>
            <a:ext cx="6125395" cy="646331"/>
          </a:xfrm>
          <a:prstGeom prst="rect">
            <a:avLst/>
          </a:prstGeom>
          <a:noFill/>
        </p:spPr>
        <p:txBody>
          <a:bodyPr wrap="none" rtlCol="0">
            <a:spAutoFit/>
          </a:bodyPr>
          <a:lstStyle/>
          <a:p>
            <a:r>
              <a:rPr lang="ja-JP" altLang="en-US" dirty="0">
                <a:latin typeface="+mn-ea"/>
              </a:rPr>
              <a:t>玄関などに軒下に設置され</a:t>
            </a:r>
            <a:r>
              <a:rPr lang="ja-JP" altLang="en-US" dirty="0" smtClean="0">
                <a:latin typeface="+mn-ea"/>
              </a:rPr>
              <a:t>、外見</a:t>
            </a:r>
            <a:r>
              <a:rPr lang="ja-JP" altLang="en-US" dirty="0">
                <a:latin typeface="+mn-ea"/>
              </a:rPr>
              <a:t>がカメラっぽくないことから</a:t>
            </a:r>
            <a:r>
              <a:rPr lang="ja-JP" altLang="en-US" dirty="0" smtClean="0">
                <a:latin typeface="+mn-ea"/>
              </a:rPr>
              <a:t>、</a:t>
            </a:r>
            <a:endParaRPr lang="en-US" altLang="ja-JP" dirty="0" smtClean="0">
              <a:latin typeface="+mn-ea"/>
            </a:endParaRPr>
          </a:p>
          <a:p>
            <a:r>
              <a:rPr lang="ja-JP" altLang="en-US" dirty="0" smtClean="0">
                <a:latin typeface="+mn-ea"/>
              </a:rPr>
              <a:t>カメラ</a:t>
            </a:r>
            <a:r>
              <a:rPr lang="ja-JP" altLang="en-US" dirty="0">
                <a:latin typeface="+mn-ea"/>
              </a:rPr>
              <a:t>を意識させたく無い場所へ設置されます。</a:t>
            </a:r>
            <a:endParaRPr lang="ja-JP" altLang="en-US" dirty="0">
              <a:latin typeface="+mn-ea"/>
            </a:endParaRPr>
          </a:p>
        </p:txBody>
      </p:sp>
      <p:sp>
        <p:nvSpPr>
          <p:cNvPr id="8" name="テキスト ボックス 7"/>
          <p:cNvSpPr txBox="1"/>
          <p:nvPr/>
        </p:nvSpPr>
        <p:spPr>
          <a:xfrm>
            <a:off x="4661203" y="4319348"/>
            <a:ext cx="3775393" cy="630942"/>
          </a:xfrm>
          <a:prstGeom prst="rect">
            <a:avLst/>
          </a:prstGeom>
          <a:noFill/>
        </p:spPr>
        <p:txBody>
          <a:bodyPr wrap="none" rtlCol="0">
            <a:spAutoFit/>
          </a:bodyPr>
          <a:lstStyle/>
          <a:p>
            <a:r>
              <a:rPr lang="ja-JP" altLang="en-US" sz="3500" b="1" dirty="0">
                <a:latin typeface="メイリオ" panose="020B0604030504040204" pitchFamily="50" charset="-128"/>
                <a:ea typeface="メイリオ" panose="020B0604030504040204" pitchFamily="50" charset="-128"/>
              </a:rPr>
              <a:t>バレット型カメラ</a:t>
            </a:r>
            <a:endParaRPr kumimoji="1" lang="ja-JP" altLang="en-US" sz="3500" b="1"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4645045" y="5391500"/>
            <a:ext cx="5788764" cy="646331"/>
          </a:xfrm>
          <a:prstGeom prst="rect">
            <a:avLst/>
          </a:prstGeom>
          <a:noFill/>
        </p:spPr>
        <p:txBody>
          <a:bodyPr wrap="none" rtlCol="0">
            <a:spAutoFit/>
          </a:bodyPr>
          <a:lstStyle/>
          <a:p>
            <a:r>
              <a:rPr lang="ja-JP" altLang="en-US" dirty="0"/>
              <a:t>外見からカメラという意識を持たせる為</a:t>
            </a:r>
            <a:r>
              <a:rPr lang="ja-JP" altLang="en-US" dirty="0" smtClean="0"/>
              <a:t>、駐車場向け</a:t>
            </a:r>
            <a:r>
              <a:rPr lang="ja-JP" altLang="en-US" dirty="0"/>
              <a:t>など</a:t>
            </a:r>
            <a:r>
              <a:rPr lang="ja-JP" altLang="en-US" dirty="0" smtClean="0"/>
              <a:t>、</a:t>
            </a:r>
            <a:endParaRPr lang="en-US" altLang="ja-JP" dirty="0" smtClean="0"/>
          </a:p>
          <a:p>
            <a:r>
              <a:rPr lang="ja-JP" altLang="en-US" dirty="0" smtClean="0"/>
              <a:t>カメラ</a:t>
            </a:r>
            <a:r>
              <a:rPr lang="ja-JP" altLang="en-US" dirty="0"/>
              <a:t>を意識させ、威嚇したい場所</a:t>
            </a:r>
            <a:r>
              <a:rPr lang="ja-JP" altLang="en-US" dirty="0" smtClean="0"/>
              <a:t>へ設置</a:t>
            </a:r>
            <a:r>
              <a:rPr lang="ja-JP" altLang="en-US" dirty="0"/>
              <a:t>されます。</a:t>
            </a:r>
            <a:endParaRPr lang="en-US" altLang="ja-JP" dirty="0"/>
          </a:p>
        </p:txBody>
      </p:sp>
      <p:sp>
        <p:nvSpPr>
          <p:cNvPr id="12" name="正方形/長方形 11"/>
          <p:cNvSpPr/>
          <p:nvPr/>
        </p:nvSpPr>
        <p:spPr>
          <a:xfrm>
            <a:off x="0" y="6728604"/>
            <a:ext cx="12192000" cy="12939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13" name="正方形/長方形 12"/>
          <p:cNvSpPr/>
          <p:nvPr/>
        </p:nvSpPr>
        <p:spPr>
          <a:xfrm>
            <a:off x="0" y="0"/>
            <a:ext cx="12192000" cy="80705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14" name="正方形/長方形 13"/>
          <p:cNvSpPr/>
          <p:nvPr/>
        </p:nvSpPr>
        <p:spPr>
          <a:xfrm>
            <a:off x="3353903" y="130715"/>
            <a:ext cx="5484194" cy="707886"/>
          </a:xfrm>
          <a:prstGeom prst="rect">
            <a:avLst/>
          </a:prstGeom>
        </p:spPr>
        <p:txBody>
          <a:bodyPr wrap="none">
            <a:spAutoFit/>
          </a:bodyPr>
          <a:lstStyle/>
          <a:p>
            <a:pPr algn="ctr"/>
            <a:r>
              <a:rPr lang="ja-JP" altLang="en-US" sz="4000" b="1" dirty="0">
                <a:solidFill>
                  <a:schemeClr val="bg1"/>
                </a:solidFill>
                <a:latin typeface="メイリオ" panose="020B0604030504040204" pitchFamily="50" charset="-128"/>
                <a:ea typeface="メイリオ" panose="020B0604030504040204" pitchFamily="50" charset="-128"/>
              </a:rPr>
              <a:t>機器に</a:t>
            </a:r>
            <a:r>
              <a:rPr lang="ja-JP" altLang="en-US" sz="4000" b="1" dirty="0" smtClean="0">
                <a:solidFill>
                  <a:schemeClr val="bg1"/>
                </a:solidFill>
                <a:latin typeface="メイリオ" panose="020B0604030504040204" pitchFamily="50" charset="-128"/>
                <a:ea typeface="メイリオ" panose="020B0604030504040204" pitchFamily="50" charset="-128"/>
              </a:rPr>
              <a:t>ついて① カメラ</a:t>
            </a:r>
            <a:endParaRPr lang="ja-JP" altLang="en-US" sz="4000" b="1" dirty="0">
              <a:solidFill>
                <a:schemeClr val="bg1"/>
              </a:solidFill>
              <a:latin typeface="メイリオ" panose="020B0604030504040204" pitchFamily="50" charset="-128"/>
              <a:ea typeface="メイリオ" panose="020B0604030504040204" pitchFamily="50" charset="-128"/>
            </a:endParaRPr>
          </a:p>
        </p:txBody>
      </p:sp>
      <p:sp>
        <p:nvSpPr>
          <p:cNvPr id="15" name="正方形/長方形 14"/>
          <p:cNvSpPr/>
          <p:nvPr/>
        </p:nvSpPr>
        <p:spPr>
          <a:xfrm>
            <a:off x="4662055" y="2266963"/>
            <a:ext cx="3660240" cy="909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16" name="正方形/長方形 15"/>
          <p:cNvSpPr/>
          <p:nvPr/>
        </p:nvSpPr>
        <p:spPr>
          <a:xfrm>
            <a:off x="4662055" y="4924553"/>
            <a:ext cx="3660240" cy="909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pic>
        <p:nvPicPr>
          <p:cNvPr id="17" name="図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17082" y="4098275"/>
            <a:ext cx="1565563" cy="1170165"/>
          </a:xfrm>
          <a:prstGeom prst="rect">
            <a:avLst/>
          </a:prstGeom>
        </p:spPr>
      </p:pic>
      <p:pic>
        <p:nvPicPr>
          <p:cNvPr id="18" name="図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217082" y="1550876"/>
            <a:ext cx="1565563" cy="1170165"/>
          </a:xfrm>
          <a:prstGeom prst="rect">
            <a:avLst/>
          </a:prstGeom>
        </p:spPr>
      </p:pic>
    </p:spTree>
    <p:extLst>
      <p:ext uri="{BB962C8B-B14F-4D97-AF65-F5344CB8AC3E}">
        <p14:creationId xmlns:p14="http://schemas.microsoft.com/office/powerpoint/2010/main" val="28894965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2"/>
          <p:cNvSpPr>
            <a:spLocks noGrp="1"/>
          </p:cNvSpPr>
          <p:nvPr>
            <p:ph idx="1"/>
          </p:nvPr>
        </p:nvSpPr>
        <p:spPr>
          <a:xfrm>
            <a:off x="838200" y="1651242"/>
            <a:ext cx="10515600" cy="4781644"/>
          </a:xfrm>
        </p:spPr>
        <p:txBody>
          <a:bodyPr>
            <a:normAutofit/>
          </a:bodyPr>
          <a:lstStyle/>
          <a:p>
            <a:pPr marL="0" indent="0">
              <a:buNone/>
            </a:pP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防犯カメラは、無ければ無いに越したことはありません。</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ただ、以前のように「水と安全はタダ」と言われていた時代ではなく、</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自衛の意識が大切な時代になってきました。</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被害にあった方の声を聴くと、盗まれた、破壊されたものだけではなく、</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「被害にあった」という心の傷も負ってしまいます。</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「犯人を捕まえる」というイメージの強い防犯カメラですが、</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設置することで「見られている」という気持ちを持たせ、未然に防ぐ。</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というのが防犯カメラ本来の目的です。</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当社が御提案した防犯カメラで</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お客様の安心、安全のお手伝いが出来れば幸いです。</a:t>
            </a:r>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0" y="6728604"/>
            <a:ext cx="12192000" cy="12939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6" name="正方形/長方形 5"/>
          <p:cNvSpPr/>
          <p:nvPr/>
        </p:nvSpPr>
        <p:spPr>
          <a:xfrm>
            <a:off x="0" y="0"/>
            <a:ext cx="12192000" cy="80705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7" name="正方形/長方形 6"/>
          <p:cNvSpPr/>
          <p:nvPr/>
        </p:nvSpPr>
        <p:spPr>
          <a:xfrm>
            <a:off x="4464785" y="130715"/>
            <a:ext cx="3262432" cy="707886"/>
          </a:xfrm>
          <a:prstGeom prst="rect">
            <a:avLst/>
          </a:prstGeom>
        </p:spPr>
        <p:txBody>
          <a:bodyPr wrap="none">
            <a:spAutoFit/>
          </a:bodyPr>
          <a:lstStyle/>
          <a:p>
            <a:pPr algn="ctr"/>
            <a:r>
              <a:rPr lang="ja-JP" altLang="en-US" sz="4000" b="1" dirty="0" smtClean="0">
                <a:solidFill>
                  <a:schemeClr val="bg1"/>
                </a:solidFill>
                <a:latin typeface="メイリオ" panose="020B0604030504040204" pitchFamily="50" charset="-128"/>
                <a:ea typeface="メイリオ" panose="020B0604030504040204" pitchFamily="50" charset="-128"/>
              </a:rPr>
              <a:t>おわりに</a:t>
            </a:r>
            <a:r>
              <a:rPr lang="en-US" altLang="ja-JP" sz="4000" b="1" dirty="0" smtClean="0">
                <a:solidFill>
                  <a:schemeClr val="bg1"/>
                </a:solidFill>
                <a:latin typeface="メイリオ" panose="020B0604030504040204" pitchFamily="50" charset="-128"/>
                <a:ea typeface="メイリオ" panose="020B0604030504040204" pitchFamily="50" charset="-128"/>
              </a:rPr>
              <a:t>……</a:t>
            </a:r>
            <a:endParaRPr lang="ja-JP" altLang="en-US" sz="4000"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05601084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TC103457464[[fn=配当]]</Template>
  <TotalTime>547</TotalTime>
  <Words>418</Words>
  <Application>Microsoft Office PowerPoint</Application>
  <PresentationFormat>ワイド画面</PresentationFormat>
  <Paragraphs>47</Paragraphs>
  <Slides>6</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vt:i4>
      </vt:variant>
    </vt:vector>
  </HeadingPairs>
  <TitlesOfParts>
    <vt:vector size="12" baseType="lpstr">
      <vt:lpstr>ＭＳ Ｐゴシック</vt:lpstr>
      <vt:lpstr>メイリオ</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山下いづみ</dc:creator>
  <cp:lastModifiedBy>ito</cp:lastModifiedBy>
  <cp:revision>57</cp:revision>
  <dcterms:created xsi:type="dcterms:W3CDTF">2014-11-07T01:02:13Z</dcterms:created>
  <dcterms:modified xsi:type="dcterms:W3CDTF">2018-07-30T04:32:48Z</dcterms:modified>
</cp:coreProperties>
</file>