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3" r:id="rId3"/>
    <p:sldId id="270" r:id="rId4"/>
    <p:sldId id="269" r:id="rId5"/>
    <p:sldId id="264" r:id="rId6"/>
    <p:sldId id="272" r:id="rId7"/>
    <p:sldId id="271"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63" autoAdjust="0"/>
    <p:restoredTop sz="94660"/>
  </p:normalViewPr>
  <p:slideViewPr>
    <p:cSldViewPr snapToGrid="0">
      <p:cViewPr varScale="1">
        <p:scale>
          <a:sx n="67" d="100"/>
          <a:sy n="67" d="100"/>
        </p:scale>
        <p:origin x="96"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2365433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848186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4046409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757065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926862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1458537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1854893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1611420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83060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3573460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B37A7FC-9B3D-44EE-ACC3-EA55628BD0CD}" type="datetimeFigureOut">
              <a:rPr kumimoji="1" lang="ja-JP" altLang="en-US" smtClean="0"/>
              <a:t>2018/7/30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3374323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7A7FC-9B3D-44EE-ACC3-EA55628BD0CD}" type="datetimeFigureOut">
              <a:rPr kumimoji="1" lang="ja-JP" altLang="en-US" smtClean="0"/>
              <a:t>2018/7/30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90FD54-C030-4471-B5D7-028180AC9012}" type="slidenum">
              <a:rPr kumimoji="1" lang="ja-JP" altLang="en-US" smtClean="0"/>
              <a:t>‹#›</a:t>
            </a:fld>
            <a:endParaRPr kumimoji="1" lang="ja-JP" altLang="en-US"/>
          </a:p>
        </p:txBody>
      </p:sp>
    </p:spTree>
    <p:extLst>
      <p:ext uri="{BB962C8B-B14F-4D97-AF65-F5344CB8AC3E}">
        <p14:creationId xmlns:p14="http://schemas.microsoft.com/office/powerpoint/2010/main" val="510265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892127"/>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8" name="タイトル 1"/>
          <p:cNvSpPr txBox="1">
            <a:spLocks/>
          </p:cNvSpPr>
          <p:nvPr/>
        </p:nvSpPr>
        <p:spPr>
          <a:xfrm>
            <a:off x="3949904" y="158847"/>
            <a:ext cx="7515045" cy="7347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r>
              <a:rPr lang="ja-JP" altLang="en-US" sz="3200" u="sng" dirty="0"/>
              <a:t>　　　　　　　　　　　様</a:t>
            </a:r>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03379" y="2187535"/>
            <a:ext cx="5361570" cy="4021178"/>
          </a:xfrm>
          <a:prstGeom prst="rect">
            <a:avLst/>
          </a:prstGeom>
        </p:spPr>
      </p:pic>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052" y="2187535"/>
            <a:ext cx="2689966" cy="2010589"/>
          </a:xfrm>
          <a:prstGeom prst="rect">
            <a:avLst/>
          </a:prstGeom>
        </p:spPr>
      </p:pic>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7052" y="4198124"/>
            <a:ext cx="2689966" cy="2010589"/>
          </a:xfrm>
          <a:prstGeom prst="rect">
            <a:avLst/>
          </a:prstGeom>
        </p:spPr>
      </p:pic>
      <p:pic>
        <p:nvPicPr>
          <p:cNvPr id="5" name="図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13413" y="2187535"/>
            <a:ext cx="2689966" cy="2010589"/>
          </a:xfrm>
          <a:prstGeom prst="rect">
            <a:avLst/>
          </a:prstGeom>
        </p:spPr>
      </p:pic>
      <p:pic>
        <p:nvPicPr>
          <p:cNvPr id="6" name="図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13413" y="4198124"/>
            <a:ext cx="2689966" cy="2010589"/>
          </a:xfrm>
          <a:prstGeom prst="rect">
            <a:avLst/>
          </a:prstGeom>
        </p:spPr>
      </p:pic>
      <p:sp>
        <p:nvSpPr>
          <p:cNvPr id="9" name="正方形/長方形 8"/>
          <p:cNvSpPr/>
          <p:nvPr/>
        </p:nvSpPr>
        <p:spPr>
          <a:xfrm>
            <a:off x="1130537" y="1022842"/>
            <a:ext cx="9930925"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オフィス向け防犯カメラシステムご提案書</a:t>
            </a:r>
          </a:p>
        </p:txBody>
      </p:sp>
      <p:sp>
        <p:nvSpPr>
          <p:cNvPr id="10" name="正方形/長方形 9"/>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Tree>
    <p:extLst>
      <p:ext uri="{BB962C8B-B14F-4D97-AF65-F5344CB8AC3E}">
        <p14:creationId xmlns:p14="http://schemas.microsoft.com/office/powerpoint/2010/main" val="4161036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1658217"/>
            <a:ext cx="10515600" cy="4351338"/>
          </a:xfrm>
        </p:spPr>
        <p:txBody>
          <a:bodyPr>
            <a:normAutofit/>
          </a:bodyPr>
          <a:lstStyle/>
          <a:p>
            <a:pPr marL="0" indent="0">
              <a:buNone/>
            </a:pPr>
            <a:r>
              <a:rPr lang="ja-JP" altLang="en-US" sz="2400" dirty="0"/>
              <a:t>□駐車場内でのイタズラや事故</a:t>
            </a:r>
            <a:endParaRPr lang="en-US" altLang="ja-JP" sz="2400" dirty="0"/>
          </a:p>
          <a:p>
            <a:pPr marL="0" indent="0">
              <a:buNone/>
            </a:pPr>
            <a:endParaRPr lang="en-US" altLang="ja-JP" sz="2400" dirty="0"/>
          </a:p>
          <a:p>
            <a:pPr marL="0" indent="0">
              <a:buNone/>
            </a:pPr>
            <a:r>
              <a:rPr lang="ja-JP" altLang="en-US" sz="2400" dirty="0"/>
              <a:t>□長期休暇や休業日などのセキュリティ</a:t>
            </a:r>
            <a:endParaRPr lang="en-US" altLang="ja-JP" sz="2400" dirty="0"/>
          </a:p>
          <a:p>
            <a:pPr marL="0" indent="0">
              <a:buNone/>
            </a:pPr>
            <a:endParaRPr lang="en-US" altLang="ja-JP" sz="2400" dirty="0"/>
          </a:p>
          <a:p>
            <a:pPr marL="0" indent="0">
              <a:buNone/>
            </a:pPr>
            <a:r>
              <a:rPr lang="ja-JP" altLang="en-US" sz="2400" dirty="0"/>
              <a:t>□情報漏えいのリスクを軽減させたい</a:t>
            </a:r>
            <a:endParaRPr lang="en-US" altLang="ja-JP" sz="2400" dirty="0"/>
          </a:p>
          <a:p>
            <a:pPr marL="0" indent="0">
              <a:buNone/>
            </a:pPr>
            <a:endParaRPr lang="en-US" altLang="ja-JP" sz="2400" dirty="0"/>
          </a:p>
          <a:p>
            <a:pPr marL="0" indent="0">
              <a:buNone/>
            </a:pPr>
            <a:r>
              <a:rPr lang="ja-JP" altLang="en-US" sz="2400" dirty="0"/>
              <a:t>□備品などの不正持ち出しを無くしたい</a:t>
            </a:r>
            <a:endParaRPr lang="en-US" altLang="ja-JP" sz="2400" dirty="0"/>
          </a:p>
          <a:p>
            <a:pPr marL="0" indent="0">
              <a:buNone/>
            </a:pPr>
            <a:endParaRPr lang="en-US" altLang="ja-JP" sz="2400" dirty="0"/>
          </a:p>
          <a:p>
            <a:pPr marL="0" indent="0">
              <a:buNone/>
            </a:pPr>
            <a:r>
              <a:rPr lang="ja-JP" altLang="en-US" sz="2400" dirty="0"/>
              <a:t>□業務を効率化しコストを削減したい</a:t>
            </a:r>
            <a:endParaRPr lang="en-US" altLang="ja-JP" sz="2400" dirty="0"/>
          </a:p>
          <a:p>
            <a:pPr marL="0" indent="0">
              <a:buNone/>
            </a:pPr>
            <a:endParaRPr lang="en-US" altLang="ja-JP" dirty="0"/>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34425" y="1159828"/>
            <a:ext cx="2457760" cy="1843319"/>
          </a:xfrm>
          <a:prstGeom prst="rect">
            <a:avLst/>
          </a:prstGeo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4425" y="4809306"/>
            <a:ext cx="2457760" cy="1566528"/>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34425" y="3034689"/>
            <a:ext cx="2619375" cy="1743075"/>
          </a:xfrm>
          <a:prstGeom prst="rect">
            <a:avLst/>
          </a:prstGeom>
        </p:spPr>
      </p:pic>
      <p:sp>
        <p:nvSpPr>
          <p:cNvPr id="8" name="正方形/長方形 7"/>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0" name="正方形/長方形 9"/>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1" name="正方形/長方形 10"/>
          <p:cNvSpPr/>
          <p:nvPr/>
        </p:nvSpPr>
        <p:spPr>
          <a:xfrm>
            <a:off x="1387019" y="130715"/>
            <a:ext cx="9417963"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こんなことでお困りではありませんか</a:t>
            </a:r>
            <a:r>
              <a:rPr lang="ja-JP" altLang="en-US" sz="4000" b="1" dirty="0" smtClean="0">
                <a:solidFill>
                  <a:schemeClr val="bg1"/>
                </a:solidFill>
                <a:latin typeface="メイリオ" panose="020B0604030504040204" pitchFamily="50" charset="-128"/>
                <a:ea typeface="メイリオ" panose="020B0604030504040204" pitchFamily="50" charset="-128"/>
              </a:rPr>
              <a:t>？</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69820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idx="1"/>
          </p:nvPr>
        </p:nvSpPr>
        <p:spPr>
          <a:xfrm>
            <a:off x="838200" y="1690688"/>
            <a:ext cx="10515600" cy="505199"/>
          </a:xfrm>
        </p:spPr>
        <p:txBody>
          <a:bodyPr>
            <a:noAutofit/>
          </a:bodyPr>
          <a:lstStyle/>
          <a:p>
            <a:pPr marL="0" indent="0">
              <a:buNone/>
            </a:pPr>
            <a:r>
              <a:rPr lang="ja-JP" altLang="en-US" sz="3200" b="1" dirty="0" smtClean="0">
                <a:solidFill>
                  <a:schemeClr val="accent2"/>
                </a:solidFill>
                <a:latin typeface="メイリオ" panose="020B0604030504040204" pitchFamily="50" charset="-128"/>
                <a:ea typeface="メイリオ" panose="020B0604030504040204" pitchFamily="50" charset="-128"/>
              </a:rPr>
              <a:t>防犯</a:t>
            </a:r>
            <a:r>
              <a:rPr lang="ja-JP" altLang="en-US" sz="3200" b="1" dirty="0">
                <a:solidFill>
                  <a:schemeClr val="accent2"/>
                </a:solidFill>
                <a:latin typeface="メイリオ" panose="020B0604030504040204" pitchFamily="50" charset="-128"/>
                <a:ea typeface="メイリオ" panose="020B0604030504040204" pitchFamily="50" charset="-128"/>
              </a:rPr>
              <a:t>カメラ設置の</a:t>
            </a:r>
            <a:r>
              <a:rPr lang="ja-JP" altLang="en-US" sz="3200" b="1" dirty="0" smtClean="0">
                <a:solidFill>
                  <a:schemeClr val="accent2"/>
                </a:solidFill>
                <a:latin typeface="メイリオ" panose="020B0604030504040204" pitchFamily="50" charset="-128"/>
                <a:ea typeface="メイリオ" panose="020B0604030504040204" pitchFamily="50" charset="-128"/>
              </a:rPr>
              <a:t>効果</a:t>
            </a:r>
            <a:endParaRPr kumimoji="1" lang="ja-JP" altLang="en-US" sz="3200" b="1" dirty="0">
              <a:solidFill>
                <a:schemeClr val="accent2"/>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838199" y="2560805"/>
            <a:ext cx="9184341" cy="2123658"/>
          </a:xfrm>
          <a:prstGeom prst="rect">
            <a:avLst/>
          </a:prstGeom>
          <a:noFill/>
        </p:spPr>
        <p:txBody>
          <a:bodyPr wrap="square" rtlCol="0">
            <a:spAutoFit/>
          </a:bodyPr>
          <a:lstStyle/>
          <a:p>
            <a:r>
              <a:rPr kumimoji="1" lang="ja-JP" altLang="en-US" sz="2400" dirty="0"/>
              <a:t>□</a:t>
            </a:r>
            <a:r>
              <a:rPr kumimoji="1" lang="en-US" altLang="ja-JP" sz="2400" dirty="0"/>
              <a:t>24</a:t>
            </a:r>
            <a:r>
              <a:rPr kumimoji="1" lang="ja-JP" altLang="en-US" sz="2400" dirty="0"/>
              <a:t>時間休まずしっかり撮影</a:t>
            </a:r>
            <a:endParaRPr kumimoji="1" lang="en-US" altLang="ja-JP" sz="2400" dirty="0"/>
          </a:p>
          <a:p>
            <a:r>
              <a:rPr lang="ja-JP" altLang="en-US" dirty="0"/>
              <a:t>トラブルを防ぐためとはいえ、</a:t>
            </a:r>
            <a:r>
              <a:rPr lang="en-US" altLang="ja-JP" dirty="0"/>
              <a:t>24</a:t>
            </a:r>
            <a:r>
              <a:rPr lang="ja-JP" altLang="en-US" dirty="0"/>
              <a:t>時間事務所に人を配置するのは非効率。</a:t>
            </a:r>
            <a:endParaRPr lang="en-US" altLang="ja-JP" dirty="0"/>
          </a:p>
          <a:p>
            <a:r>
              <a:rPr lang="ja-JP" altLang="en-US" dirty="0"/>
              <a:t>事務所内にカメラを設置することで、</a:t>
            </a:r>
            <a:r>
              <a:rPr lang="en-US" altLang="ja-JP" dirty="0"/>
              <a:t>24</a:t>
            </a:r>
            <a:r>
              <a:rPr lang="ja-JP" altLang="en-US" dirty="0"/>
              <a:t>時間監視を行い、</a:t>
            </a:r>
            <a:endParaRPr lang="en-US" altLang="ja-JP" dirty="0"/>
          </a:p>
          <a:p>
            <a:r>
              <a:rPr lang="ja-JP" altLang="en-US" dirty="0"/>
              <a:t>内部で発生する可能性のある、盗難、情報持ち出しなどを未然に防ぐことが可能です。</a:t>
            </a:r>
            <a:endParaRPr lang="en-US" altLang="ja-JP" dirty="0"/>
          </a:p>
          <a:p>
            <a:endParaRPr lang="en-US" altLang="ja-JP" dirty="0"/>
          </a:p>
          <a:p>
            <a:endParaRPr lang="en-US" altLang="ja-JP" dirty="0"/>
          </a:p>
          <a:p>
            <a:endParaRPr lang="en-US" altLang="ja-JP" dirty="0"/>
          </a:p>
        </p:txBody>
      </p:sp>
      <p:sp>
        <p:nvSpPr>
          <p:cNvPr id="10" name="テキスト ボックス 9"/>
          <p:cNvSpPr txBox="1"/>
          <p:nvPr/>
        </p:nvSpPr>
        <p:spPr>
          <a:xfrm>
            <a:off x="838199" y="4342843"/>
            <a:ext cx="7803739" cy="1292662"/>
          </a:xfrm>
          <a:prstGeom prst="rect">
            <a:avLst/>
          </a:prstGeom>
          <a:noFill/>
        </p:spPr>
        <p:txBody>
          <a:bodyPr wrap="none" rtlCol="0">
            <a:spAutoFit/>
          </a:bodyPr>
          <a:lstStyle/>
          <a:p>
            <a:r>
              <a:rPr kumimoji="1" lang="ja-JP" altLang="en-US" sz="2400" dirty="0"/>
              <a:t>□最大限の業務効率化！</a:t>
            </a:r>
            <a:endParaRPr kumimoji="1" lang="en-US" altLang="ja-JP" sz="2400" dirty="0"/>
          </a:p>
          <a:p>
            <a:r>
              <a:rPr lang="ja-JP" altLang="en-US" dirty="0"/>
              <a:t>業務中の人の流れを確認することで、より効果的な業務改善につながることも。</a:t>
            </a:r>
            <a:endParaRPr lang="en-US" altLang="ja-JP" dirty="0"/>
          </a:p>
          <a:p>
            <a:r>
              <a:rPr lang="ja-JP" altLang="en-US" dirty="0"/>
              <a:t>業務効率をあげることで、業務時間が減り、残業減少にもつながり、</a:t>
            </a:r>
            <a:endParaRPr lang="en-US" altLang="ja-JP" dirty="0"/>
          </a:p>
          <a:p>
            <a:r>
              <a:rPr lang="ja-JP" altLang="en-US" dirty="0"/>
              <a:t>会社にも、従業員の方も笑顔に。</a:t>
            </a:r>
            <a:endParaRPr lang="en-US" altLang="ja-JP" dirty="0"/>
          </a:p>
        </p:txBody>
      </p:sp>
      <p:sp>
        <p:nvSpPr>
          <p:cNvPr id="7" name="正方形/長方形 6"/>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8" name="正方形/長方形 7"/>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1" name="正方形/長方形 10"/>
          <p:cNvSpPr/>
          <p:nvPr/>
        </p:nvSpPr>
        <p:spPr>
          <a:xfrm>
            <a:off x="2925902" y="130715"/>
            <a:ext cx="6340197"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防犯カメラ導入のメリット</a:t>
            </a:r>
          </a:p>
        </p:txBody>
      </p:sp>
    </p:spTree>
    <p:extLst>
      <p:ext uri="{BB962C8B-B14F-4D97-AF65-F5344CB8AC3E}">
        <p14:creationId xmlns:p14="http://schemas.microsoft.com/office/powerpoint/2010/main" val="1974610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657054" y="1401865"/>
            <a:ext cx="5696746" cy="4763474"/>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
          </p:nvPr>
        </p:nvSpPr>
        <p:spPr>
          <a:xfrm>
            <a:off x="893620" y="1649850"/>
            <a:ext cx="5374548" cy="3976314"/>
          </a:xfrm>
        </p:spPr>
        <p:txBody>
          <a:bodyPr>
            <a:normAutofit/>
          </a:bodyPr>
          <a:lstStyle/>
          <a:p>
            <a:pPr marL="0" indent="0">
              <a:buNone/>
            </a:pPr>
            <a:r>
              <a:rPr lang="ja-JP" altLang="en-US" sz="2400" dirty="0"/>
              <a:t>いえいえ、そんなことはありません。</a:t>
            </a:r>
            <a:endParaRPr lang="en-US" altLang="ja-JP" sz="2400" dirty="0"/>
          </a:p>
          <a:p>
            <a:pPr marL="0" indent="0">
              <a:buNone/>
            </a:pPr>
            <a:r>
              <a:rPr lang="ja-JP" altLang="en-US" sz="2400" dirty="0"/>
              <a:t>右図のように、</a:t>
            </a:r>
            <a:endParaRPr lang="en-US" altLang="ja-JP" sz="2400" dirty="0"/>
          </a:p>
          <a:p>
            <a:pPr marL="0" indent="0">
              <a:buNone/>
            </a:pPr>
            <a:r>
              <a:rPr lang="ja-JP" altLang="en-US" sz="2400" dirty="0"/>
              <a:t>①カメラ</a:t>
            </a:r>
            <a:endParaRPr lang="en-US" altLang="ja-JP" sz="2400" dirty="0"/>
          </a:p>
          <a:p>
            <a:pPr marL="0" indent="0">
              <a:buNone/>
            </a:pPr>
            <a:r>
              <a:rPr lang="ja-JP" altLang="en-US" sz="2400" dirty="0"/>
              <a:t>②レコーダー（録画する機械）</a:t>
            </a:r>
            <a:endParaRPr lang="en-US" altLang="ja-JP" sz="2400" dirty="0"/>
          </a:p>
          <a:p>
            <a:pPr marL="0" indent="0">
              <a:buNone/>
            </a:pPr>
            <a:r>
              <a:rPr lang="ja-JP" altLang="en-US" sz="2400" dirty="0"/>
              <a:t>③モニター</a:t>
            </a:r>
            <a:endParaRPr lang="en-US" altLang="ja-JP" sz="2400" dirty="0"/>
          </a:p>
          <a:p>
            <a:pPr marL="0" indent="0">
              <a:buNone/>
            </a:pPr>
            <a:r>
              <a:rPr lang="ja-JP" altLang="en-US" sz="2400" dirty="0"/>
              <a:t>をケーブルで接続するだけです。</a:t>
            </a:r>
            <a:endParaRPr lang="en-US" altLang="ja-JP" sz="2400" dirty="0"/>
          </a:p>
          <a:p>
            <a:pPr marL="0" indent="0">
              <a:buNone/>
            </a:pPr>
            <a:r>
              <a:rPr lang="ja-JP" altLang="en-US" sz="2400" dirty="0"/>
              <a:t>モニタも一般的なテレビで</a:t>
            </a:r>
            <a:endParaRPr lang="en-US" altLang="ja-JP" sz="2400" dirty="0"/>
          </a:p>
          <a:p>
            <a:pPr marL="0" indent="0">
              <a:buNone/>
            </a:pPr>
            <a:r>
              <a:rPr lang="ja-JP" altLang="en-US" sz="2400" dirty="0"/>
              <a:t>代用することも可能です。</a:t>
            </a:r>
            <a:endParaRPr lang="en-US" altLang="ja-JP" sz="2400" dirty="0"/>
          </a:p>
          <a:p>
            <a:pPr marL="0" indent="0">
              <a:buNone/>
            </a:pPr>
            <a:endParaRPr lang="en-US" altLang="ja-JP" dirty="0"/>
          </a:p>
        </p:txBody>
      </p:sp>
      <p:sp>
        <p:nvSpPr>
          <p:cNvPr id="11" name="コンテンツ プレースホルダー 2"/>
          <p:cNvSpPr txBox="1">
            <a:spLocks/>
          </p:cNvSpPr>
          <p:nvPr/>
        </p:nvSpPr>
        <p:spPr>
          <a:xfrm>
            <a:off x="7101660" y="1489834"/>
            <a:ext cx="2641278" cy="537089"/>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dirty="0"/>
              <a:t>《</a:t>
            </a:r>
            <a:r>
              <a:rPr lang="ja-JP" altLang="en-US" dirty="0"/>
              <a:t>カメラの配線例</a:t>
            </a:r>
            <a:r>
              <a:rPr lang="en-US" altLang="ja-JP" dirty="0"/>
              <a:t>》</a:t>
            </a:r>
          </a:p>
        </p:txBody>
      </p:sp>
      <p:pic>
        <p:nvPicPr>
          <p:cNvPr id="12" name="図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8806" y="1975070"/>
            <a:ext cx="5440951" cy="4031618"/>
          </a:xfrm>
          <a:prstGeom prst="rect">
            <a:avLst/>
          </a:prstGeom>
        </p:spPr>
      </p:pic>
      <p:sp>
        <p:nvSpPr>
          <p:cNvPr id="8" name="正方形/長方形 7"/>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3" name="正方形/長方形 12"/>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4" name="正方形/長方形 13"/>
          <p:cNvSpPr/>
          <p:nvPr/>
        </p:nvSpPr>
        <p:spPr>
          <a:xfrm>
            <a:off x="2156461" y="130715"/>
            <a:ext cx="7879080"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防犯カメラのシステムって複雑</a:t>
            </a:r>
            <a:r>
              <a:rPr lang="ja-JP" altLang="en-US" sz="4000" b="1" dirty="0" smtClean="0">
                <a:solidFill>
                  <a:schemeClr val="bg1"/>
                </a:solidFill>
                <a:latin typeface="メイリオ" panose="020B0604030504040204" pitchFamily="50" charset="-128"/>
                <a:ea typeface="メイリオ" panose="020B0604030504040204" pitchFamily="50" charset="-128"/>
              </a:rPr>
              <a:t>？</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21701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正方形/長方形 36"/>
          <p:cNvSpPr/>
          <p:nvPr/>
        </p:nvSpPr>
        <p:spPr>
          <a:xfrm>
            <a:off x="838200" y="3828374"/>
            <a:ext cx="10515599" cy="250848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838200" y="1230348"/>
            <a:ext cx="10515600" cy="239664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578075" y="1673896"/>
            <a:ext cx="3326552" cy="630942"/>
          </a:xfrm>
          <a:prstGeom prst="rect">
            <a:avLst/>
          </a:prstGeom>
          <a:noFill/>
        </p:spPr>
        <p:txBody>
          <a:bodyPr wrap="none" rtlCol="0">
            <a:spAutoFit/>
          </a:bodyPr>
          <a:lstStyle/>
          <a:p>
            <a:r>
              <a:rPr lang="ja-JP" altLang="en-US" sz="3500" b="1" dirty="0">
                <a:latin typeface="メイリオ" panose="020B0604030504040204" pitchFamily="50" charset="-128"/>
                <a:ea typeface="メイリオ" panose="020B0604030504040204" pitchFamily="50" charset="-128"/>
              </a:rPr>
              <a:t>ドーム型カメラ</a:t>
            </a:r>
            <a:endParaRPr kumimoji="1" lang="ja-JP" altLang="en-US" sz="3500" b="1"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4645045" y="2667777"/>
            <a:ext cx="6311343" cy="646331"/>
          </a:xfrm>
          <a:prstGeom prst="rect">
            <a:avLst/>
          </a:prstGeom>
          <a:noFill/>
        </p:spPr>
        <p:txBody>
          <a:bodyPr wrap="none" rtlCol="0">
            <a:spAutoFit/>
          </a:bodyPr>
          <a:lstStyle/>
          <a:p>
            <a:r>
              <a:rPr lang="ja-JP" altLang="en-US" dirty="0"/>
              <a:t>外見からカメラと判断しにくいので、</a:t>
            </a:r>
            <a:endParaRPr lang="en-US" altLang="ja-JP" dirty="0"/>
          </a:p>
          <a:p>
            <a:r>
              <a:rPr lang="ja-JP" altLang="en-US" dirty="0"/>
              <a:t>オフィス内など</a:t>
            </a:r>
            <a:r>
              <a:rPr lang="ja-JP" altLang="en-US" dirty="0" smtClean="0"/>
              <a:t>、</a:t>
            </a:r>
            <a:r>
              <a:rPr kumimoji="1" lang="ja-JP" altLang="en-US" dirty="0" smtClean="0"/>
              <a:t>カメラ</a:t>
            </a:r>
            <a:r>
              <a:rPr kumimoji="1" lang="ja-JP" altLang="en-US" dirty="0"/>
              <a:t>を意識させたく無い場所へおすすめです。</a:t>
            </a:r>
          </a:p>
        </p:txBody>
      </p:sp>
      <p:sp>
        <p:nvSpPr>
          <p:cNvPr id="26" name="テキスト ボックス 25"/>
          <p:cNvSpPr txBox="1"/>
          <p:nvPr/>
        </p:nvSpPr>
        <p:spPr>
          <a:xfrm>
            <a:off x="4661203" y="4319348"/>
            <a:ext cx="3775393" cy="630942"/>
          </a:xfrm>
          <a:prstGeom prst="rect">
            <a:avLst/>
          </a:prstGeom>
          <a:noFill/>
        </p:spPr>
        <p:txBody>
          <a:bodyPr wrap="none" rtlCol="0">
            <a:spAutoFit/>
          </a:bodyPr>
          <a:lstStyle/>
          <a:p>
            <a:r>
              <a:rPr lang="ja-JP" altLang="en-US" sz="3500" b="1" dirty="0">
                <a:latin typeface="メイリオ" panose="020B0604030504040204" pitchFamily="50" charset="-128"/>
                <a:ea typeface="メイリオ" panose="020B0604030504040204" pitchFamily="50" charset="-128"/>
              </a:rPr>
              <a:t>バレット型カメラ</a:t>
            </a:r>
            <a:endParaRPr kumimoji="1" lang="ja-JP" altLang="en-US" sz="3500" b="1"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4645045" y="5391500"/>
            <a:ext cx="5955476" cy="646331"/>
          </a:xfrm>
          <a:prstGeom prst="rect">
            <a:avLst/>
          </a:prstGeom>
          <a:noFill/>
        </p:spPr>
        <p:txBody>
          <a:bodyPr wrap="none" rtlCol="0">
            <a:spAutoFit/>
          </a:bodyPr>
          <a:lstStyle/>
          <a:p>
            <a:r>
              <a:rPr lang="ja-JP" altLang="en-US" dirty="0"/>
              <a:t>外見からカメラという意識を持たせる為</a:t>
            </a:r>
            <a:r>
              <a:rPr lang="ja-JP" altLang="en-US" dirty="0" smtClean="0"/>
              <a:t>、</a:t>
            </a:r>
            <a:r>
              <a:rPr kumimoji="1" lang="ja-JP" altLang="en-US" dirty="0" smtClean="0"/>
              <a:t>駐車場</a:t>
            </a:r>
            <a:r>
              <a:rPr kumimoji="1" lang="ja-JP" altLang="en-US" dirty="0"/>
              <a:t>、入口など</a:t>
            </a:r>
            <a:r>
              <a:rPr kumimoji="1" lang="ja-JP" altLang="en-US" dirty="0" smtClean="0"/>
              <a:t>、</a:t>
            </a:r>
            <a:endParaRPr kumimoji="1" lang="en-US" altLang="ja-JP" dirty="0" smtClean="0"/>
          </a:p>
          <a:p>
            <a:r>
              <a:rPr kumimoji="1" lang="ja-JP" altLang="en-US" dirty="0" smtClean="0"/>
              <a:t>カメラ</a:t>
            </a:r>
            <a:r>
              <a:rPr kumimoji="1" lang="ja-JP" altLang="en-US" dirty="0"/>
              <a:t>を意識させ、威嚇したい場所</a:t>
            </a:r>
            <a:r>
              <a:rPr kumimoji="1" lang="ja-JP" altLang="en-US" dirty="0" smtClean="0"/>
              <a:t>へ</a:t>
            </a:r>
            <a:r>
              <a:rPr lang="ja-JP" altLang="en-US" dirty="0" smtClean="0"/>
              <a:t>設置</a:t>
            </a:r>
            <a:r>
              <a:rPr lang="ja-JP" altLang="en-US" dirty="0"/>
              <a:t>されます。</a:t>
            </a:r>
            <a:endParaRPr kumimoji="1" lang="en-US" altLang="ja-JP" dirty="0"/>
          </a:p>
        </p:txBody>
      </p:sp>
      <p:pic>
        <p:nvPicPr>
          <p:cNvPr id="3" name="図 2"/>
          <p:cNvPicPr>
            <a:picLocks noChangeAspect="1"/>
          </p:cNvPicPr>
          <p:nvPr/>
        </p:nvPicPr>
        <p:blipFill rotWithShape="1">
          <a:blip r:embed="rId2">
            <a:extLst>
              <a:ext uri="{28A0092B-C50C-407E-A947-70E740481C1C}">
                <a14:useLocalDpi xmlns:a14="http://schemas.microsoft.com/office/drawing/2010/main" val="0"/>
              </a:ext>
            </a:extLst>
          </a:blip>
          <a:srcRect r="5762"/>
          <a:stretch/>
        </p:blipFill>
        <p:spPr>
          <a:xfrm>
            <a:off x="1007316" y="1394103"/>
            <a:ext cx="2941921" cy="2077640"/>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7669" y="3966615"/>
            <a:ext cx="2971800" cy="2228850"/>
          </a:xfrm>
          <a:prstGeom prst="rect">
            <a:avLst/>
          </a:prstGeom>
        </p:spPr>
      </p:pic>
      <p:sp>
        <p:nvSpPr>
          <p:cNvPr id="15" name="正方形/長方形 14"/>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6" name="正方形/長方形 15"/>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7" name="正方形/長方形 16"/>
          <p:cNvSpPr/>
          <p:nvPr/>
        </p:nvSpPr>
        <p:spPr>
          <a:xfrm>
            <a:off x="3353903" y="130715"/>
            <a:ext cx="5484194"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機器に</a:t>
            </a:r>
            <a:r>
              <a:rPr lang="ja-JP" altLang="en-US" sz="4000" b="1" dirty="0" smtClean="0">
                <a:solidFill>
                  <a:schemeClr val="bg1"/>
                </a:solidFill>
                <a:latin typeface="メイリオ" panose="020B0604030504040204" pitchFamily="50" charset="-128"/>
                <a:ea typeface="メイリオ" panose="020B0604030504040204" pitchFamily="50" charset="-128"/>
              </a:rPr>
              <a:t>ついて① カメラ</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4662055" y="2266963"/>
            <a:ext cx="3660240" cy="909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21" name="正方形/長方形 20"/>
          <p:cNvSpPr/>
          <p:nvPr/>
        </p:nvSpPr>
        <p:spPr>
          <a:xfrm>
            <a:off x="4662055" y="4924553"/>
            <a:ext cx="3660240" cy="909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pic>
        <p:nvPicPr>
          <p:cNvPr id="18" name="図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17082" y="4098275"/>
            <a:ext cx="1565563" cy="1170165"/>
          </a:xfrm>
          <a:prstGeom prst="rect">
            <a:avLst/>
          </a:prstGeom>
        </p:spPr>
      </p:pic>
      <p:pic>
        <p:nvPicPr>
          <p:cNvPr id="19" name="図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17082" y="1550876"/>
            <a:ext cx="1565563" cy="1170165"/>
          </a:xfrm>
          <a:prstGeom prst="rect">
            <a:avLst/>
          </a:prstGeom>
        </p:spPr>
      </p:pic>
    </p:spTree>
    <p:extLst>
      <p:ext uri="{BB962C8B-B14F-4D97-AF65-F5344CB8AC3E}">
        <p14:creationId xmlns:p14="http://schemas.microsoft.com/office/powerpoint/2010/main" val="3988244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1509813" y="4171085"/>
            <a:ext cx="9172374" cy="1938992"/>
          </a:xfrm>
          <a:prstGeom prst="rect">
            <a:avLst/>
          </a:prstGeom>
          <a:noFill/>
        </p:spPr>
        <p:txBody>
          <a:bodyPr wrap="square" rtlCol="0">
            <a:spAutoFit/>
          </a:bodyPr>
          <a:lstStyle/>
          <a:p>
            <a:r>
              <a:rPr lang="ja-JP" altLang="en-US" sz="2000" dirty="0"/>
              <a:t>カメラ</a:t>
            </a:r>
            <a:r>
              <a:rPr lang="en-US" altLang="ja-JP" sz="2000" dirty="0"/>
              <a:t>4</a:t>
            </a:r>
            <a:r>
              <a:rPr lang="ja-JP" altLang="en-US" sz="2000" dirty="0"/>
              <a:t>台用、</a:t>
            </a:r>
            <a:r>
              <a:rPr lang="en-US" altLang="ja-JP" sz="2000" dirty="0"/>
              <a:t>8</a:t>
            </a:r>
            <a:r>
              <a:rPr lang="ja-JP" altLang="en-US" sz="2000" dirty="0"/>
              <a:t>台用、</a:t>
            </a:r>
            <a:r>
              <a:rPr lang="en-US" altLang="ja-JP" sz="2000" dirty="0"/>
              <a:t>16</a:t>
            </a:r>
            <a:r>
              <a:rPr lang="ja-JP" altLang="en-US" sz="2000" dirty="0"/>
              <a:t>台用などカメラを接続する台数や内蔵されている</a:t>
            </a:r>
            <a:r>
              <a:rPr lang="en-US" altLang="ja-JP" sz="2000" dirty="0"/>
              <a:t>HDD</a:t>
            </a:r>
            <a:r>
              <a:rPr lang="ja-JP" altLang="en-US" sz="2000" dirty="0"/>
              <a:t>の容量</a:t>
            </a:r>
            <a:endParaRPr lang="en-US" altLang="ja-JP" sz="2000" dirty="0"/>
          </a:p>
          <a:p>
            <a:r>
              <a:rPr lang="ja-JP" altLang="en-US" sz="2000" dirty="0"/>
              <a:t>（どのくらいの期間録画したいのか）によって、選ぶ機種が異なります。</a:t>
            </a:r>
            <a:endParaRPr lang="en-US" altLang="ja-JP" sz="2000" dirty="0"/>
          </a:p>
          <a:p>
            <a:r>
              <a:rPr lang="ja-JP" altLang="en-US" sz="2000" dirty="0"/>
              <a:t>映像は設定や容量により</a:t>
            </a:r>
            <a:r>
              <a:rPr lang="en-US" altLang="ja-JP" sz="2000" dirty="0"/>
              <a:t>1</a:t>
            </a:r>
            <a:r>
              <a:rPr lang="ja-JP" altLang="en-US" sz="2000" dirty="0"/>
              <a:t>週間から半年ほどまで保存が可能です。</a:t>
            </a:r>
            <a:endParaRPr lang="en-US" altLang="ja-JP" sz="2000" dirty="0"/>
          </a:p>
          <a:p>
            <a:r>
              <a:rPr lang="ja-JP" altLang="en-US" sz="2000" dirty="0"/>
              <a:t>将来的にカメラを増やしていくことも加味し、一つ上の録画機を導入されることをお勧めします。</a:t>
            </a:r>
            <a:endParaRPr lang="en-US" altLang="ja-JP" sz="2000" dirty="0"/>
          </a:p>
          <a:p>
            <a:r>
              <a:rPr lang="ja-JP" altLang="en-US" sz="2000" dirty="0"/>
              <a:t>また、インターネットを介して遠隔地から映像を確認することも可能です。</a:t>
            </a:r>
            <a:endParaRPr lang="en-US" altLang="ja-JP" sz="2000" dirty="0"/>
          </a:p>
        </p:txBody>
      </p:sp>
      <p:sp>
        <p:nvSpPr>
          <p:cNvPr id="7" name="正方形/長方形 6"/>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8" name="正方形/長方形 7"/>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10" name="正方形/長方形 9"/>
          <p:cNvSpPr/>
          <p:nvPr/>
        </p:nvSpPr>
        <p:spPr>
          <a:xfrm>
            <a:off x="3353902" y="130715"/>
            <a:ext cx="5484195" cy="707886"/>
          </a:xfrm>
          <a:prstGeom prst="rect">
            <a:avLst/>
          </a:prstGeom>
        </p:spPr>
        <p:txBody>
          <a:bodyPr wrap="none">
            <a:spAutoFit/>
          </a:bodyPr>
          <a:lstStyle/>
          <a:p>
            <a:pPr algn="ctr"/>
            <a:r>
              <a:rPr lang="ja-JP" altLang="en-US" sz="4000" b="1" dirty="0">
                <a:solidFill>
                  <a:schemeClr val="bg1"/>
                </a:solidFill>
                <a:latin typeface="メイリオ" panose="020B0604030504040204" pitchFamily="50" charset="-128"/>
                <a:ea typeface="メイリオ" panose="020B0604030504040204" pitchFamily="50" charset="-128"/>
              </a:rPr>
              <a:t>機器に</a:t>
            </a:r>
            <a:r>
              <a:rPr lang="ja-JP" altLang="en-US" sz="4000" b="1" dirty="0" smtClean="0">
                <a:solidFill>
                  <a:schemeClr val="bg1"/>
                </a:solidFill>
                <a:latin typeface="メイリオ" panose="020B0604030504040204" pitchFamily="50" charset="-128"/>
                <a:ea typeface="メイリオ" panose="020B0604030504040204" pitchFamily="50" charset="-128"/>
              </a:rPr>
              <a:t>ついて② 録画機</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pic>
        <p:nvPicPr>
          <p:cNvPr id="14" name="図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1623011"/>
            <a:ext cx="6705600" cy="2144820"/>
          </a:xfrm>
          <a:prstGeom prst="rect">
            <a:avLst/>
          </a:prstGeom>
        </p:spPr>
      </p:pic>
    </p:spTree>
    <p:extLst>
      <p:ext uri="{BB962C8B-B14F-4D97-AF65-F5344CB8AC3E}">
        <p14:creationId xmlns:p14="http://schemas.microsoft.com/office/powerpoint/2010/main" val="43176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1651242"/>
            <a:ext cx="10515600" cy="4781644"/>
          </a:xfrm>
        </p:spPr>
        <p:txBody>
          <a:bodyPr>
            <a:normAutofit/>
          </a:bodyPr>
          <a:lstStyle/>
          <a:p>
            <a:pPr marL="0" indent="0">
              <a:buNone/>
            </a:pPr>
            <a:r>
              <a:rPr lang="ja-JP" altLang="en-US" sz="2200" dirty="0">
                <a:latin typeface="メイリオ" panose="020B0604030504040204" pitchFamily="50" charset="-128"/>
                <a:ea typeface="メイリオ" panose="020B0604030504040204" pitchFamily="50" charset="-128"/>
              </a:rPr>
              <a:t>防犯カメラの設置目的も徐々に変わってきており、</a:t>
            </a: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以前のように、空き巣などから事務所を守っていく。という目的から、</a:t>
            </a: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近年問題が多発している、「情報セキュリティ」などの観点から</a:t>
            </a: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社内のセキュリティを強化する。といった目的で設置される方が増えております。</a:t>
            </a:r>
            <a:endParaRPr lang="en-US" altLang="ja-JP" sz="2200" dirty="0">
              <a:latin typeface="メイリオ" panose="020B0604030504040204" pitchFamily="50" charset="-128"/>
              <a:ea typeface="メイリオ" panose="020B0604030504040204" pitchFamily="50" charset="-128"/>
            </a:endParaRPr>
          </a:p>
          <a:p>
            <a:pPr marL="0" indent="0">
              <a:buNone/>
            </a:pP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防犯カメラで社内セキュリティを強化していることで、</a:t>
            </a: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他社からの信頼度があがり、業績アップにつながった事例もございます。</a:t>
            </a: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防犯カメラが意外にもお悩み解決の手助けになることもございます。</a:t>
            </a: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まずは、お悩みだけでも聞かせていただき、</a:t>
            </a:r>
            <a:endParaRPr lang="en-US" altLang="ja-JP" sz="2200" dirty="0">
              <a:latin typeface="メイリオ" panose="020B0604030504040204" pitchFamily="50" charset="-128"/>
              <a:ea typeface="メイリオ" panose="020B0604030504040204" pitchFamily="50" charset="-128"/>
            </a:endParaRPr>
          </a:p>
          <a:p>
            <a:pPr marL="0" indent="0">
              <a:buNone/>
            </a:pPr>
            <a:r>
              <a:rPr lang="ja-JP" altLang="en-US" sz="2200" dirty="0">
                <a:latin typeface="メイリオ" panose="020B0604030504040204" pitchFamily="50" charset="-128"/>
                <a:ea typeface="メイリオ" panose="020B0604030504040204" pitchFamily="50" charset="-128"/>
              </a:rPr>
              <a:t>お客様の業務に少しでもお役に立てれば幸いです</a:t>
            </a:r>
            <a:r>
              <a:rPr lang="ja-JP" altLang="en-US" sz="2200" dirty="0" smtClean="0">
                <a:latin typeface="メイリオ" panose="020B0604030504040204" pitchFamily="50" charset="-128"/>
                <a:ea typeface="メイリオ" panose="020B0604030504040204" pitchFamily="50" charset="-128"/>
              </a:rPr>
              <a:t>。</a:t>
            </a:r>
            <a:endParaRPr lang="en-US" altLang="ja-JP" sz="2200" dirty="0">
              <a:latin typeface="メイリオ" panose="020B0604030504040204" pitchFamily="50" charset="-128"/>
              <a:ea typeface="メイリオ" panose="020B0604030504040204" pitchFamily="50" charset="-128"/>
            </a:endParaRPr>
          </a:p>
        </p:txBody>
      </p:sp>
      <p:sp>
        <p:nvSpPr>
          <p:cNvPr id="6" name="正方形/長方形 5"/>
          <p:cNvSpPr/>
          <p:nvPr/>
        </p:nvSpPr>
        <p:spPr>
          <a:xfrm>
            <a:off x="0" y="6728604"/>
            <a:ext cx="12192000" cy="1293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7" name="正方形/長方形 6"/>
          <p:cNvSpPr/>
          <p:nvPr/>
        </p:nvSpPr>
        <p:spPr>
          <a:xfrm>
            <a:off x="0" y="0"/>
            <a:ext cx="12192000" cy="80705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bg1"/>
              </a:solidFill>
            </a:endParaRPr>
          </a:p>
        </p:txBody>
      </p:sp>
      <p:sp>
        <p:nvSpPr>
          <p:cNvPr id="8" name="正方形/長方形 7"/>
          <p:cNvSpPr/>
          <p:nvPr/>
        </p:nvSpPr>
        <p:spPr>
          <a:xfrm>
            <a:off x="4464785" y="130715"/>
            <a:ext cx="3262432" cy="707886"/>
          </a:xfrm>
          <a:prstGeom prst="rect">
            <a:avLst/>
          </a:prstGeom>
        </p:spPr>
        <p:txBody>
          <a:bodyPr wrap="none">
            <a:spAutoFit/>
          </a:bodyPr>
          <a:lstStyle/>
          <a:p>
            <a:pPr algn="ctr"/>
            <a:r>
              <a:rPr lang="ja-JP" altLang="en-US" sz="4000" b="1" dirty="0" smtClean="0">
                <a:solidFill>
                  <a:schemeClr val="bg1"/>
                </a:solidFill>
                <a:latin typeface="メイリオ" panose="020B0604030504040204" pitchFamily="50" charset="-128"/>
                <a:ea typeface="メイリオ" panose="020B0604030504040204" pitchFamily="50" charset="-128"/>
              </a:rPr>
              <a:t>おわりに</a:t>
            </a:r>
            <a:r>
              <a:rPr lang="en-US" altLang="ja-JP" sz="4000" b="1" dirty="0" smtClean="0">
                <a:solidFill>
                  <a:schemeClr val="bg1"/>
                </a:solidFill>
                <a:latin typeface="メイリオ" panose="020B0604030504040204" pitchFamily="50" charset="-128"/>
                <a:ea typeface="メイリオ" panose="020B0604030504040204" pitchFamily="50" charset="-128"/>
              </a:rPr>
              <a:t>……</a:t>
            </a:r>
            <a:endParaRPr lang="ja-JP" altLang="en-US" sz="40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410268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TC103457464[[fn=配当]]</Template>
  <TotalTime>665</TotalTime>
  <Words>531</Words>
  <Application>Microsoft Office PowerPoint</Application>
  <PresentationFormat>ワイド画面</PresentationFormat>
  <Paragraphs>57</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ＭＳ Ｐゴシック</vt:lpstr>
      <vt:lpstr>メイリオ</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山下いづみ</dc:creator>
  <cp:lastModifiedBy>ito</cp:lastModifiedBy>
  <cp:revision>85</cp:revision>
  <dcterms:created xsi:type="dcterms:W3CDTF">2014-11-07T01:02:13Z</dcterms:created>
  <dcterms:modified xsi:type="dcterms:W3CDTF">2018-07-30T05:03:22Z</dcterms:modified>
</cp:coreProperties>
</file>