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74" r:id="rId3"/>
    <p:sldId id="275" r:id="rId4"/>
    <p:sldId id="276" r:id="rId5"/>
    <p:sldId id="277" r:id="rId6"/>
    <p:sldId id="278" r:id="rId7"/>
    <p:sldId id="279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63" autoAdjust="0"/>
    <p:restoredTop sz="94660"/>
  </p:normalViewPr>
  <p:slideViewPr>
    <p:cSldViewPr snapToGrid="0">
      <p:cViewPr>
        <p:scale>
          <a:sx n="50" d="100"/>
          <a:sy n="50" d="100"/>
        </p:scale>
        <p:origin x="738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7A7FC-9B3D-44EE-ACC3-EA55628BD0CD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0FD54-C030-4471-B5D7-028180AC90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54330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7A7FC-9B3D-44EE-ACC3-EA55628BD0CD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0FD54-C030-4471-B5D7-028180AC90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8186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7A7FC-9B3D-44EE-ACC3-EA55628BD0CD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0FD54-C030-4471-B5D7-028180AC90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6409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7A7FC-9B3D-44EE-ACC3-EA55628BD0CD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0FD54-C030-4471-B5D7-028180AC90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7065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7A7FC-9B3D-44EE-ACC3-EA55628BD0CD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0FD54-C030-4471-B5D7-028180AC90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68625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7A7FC-9B3D-44EE-ACC3-EA55628BD0CD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0FD54-C030-4471-B5D7-028180AC90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8537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7A7FC-9B3D-44EE-ACC3-EA55628BD0CD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0FD54-C030-4471-B5D7-028180AC90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4893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7A7FC-9B3D-44EE-ACC3-EA55628BD0CD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0FD54-C030-4471-B5D7-028180AC90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14207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7A7FC-9B3D-44EE-ACC3-EA55628BD0CD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0FD54-C030-4471-B5D7-028180AC90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0602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7A7FC-9B3D-44EE-ACC3-EA55628BD0CD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0FD54-C030-4471-B5D7-028180AC90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34602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7A7FC-9B3D-44EE-ACC3-EA55628BD0CD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0FD54-C030-4471-B5D7-028180AC90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43232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37A7FC-9B3D-44EE-ACC3-EA55628BD0CD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90FD54-C030-4471-B5D7-028180AC90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265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図 1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58" t="-37" r="26594" b="1"/>
          <a:stretch/>
        </p:blipFill>
        <p:spPr>
          <a:xfrm>
            <a:off x="6103379" y="2185852"/>
            <a:ext cx="5364480" cy="4022862"/>
          </a:xfrm>
          <a:prstGeom prst="rect">
            <a:avLst/>
          </a:prstGeom>
        </p:spPr>
      </p:pic>
      <p:sp>
        <p:nvSpPr>
          <p:cNvPr id="4" name="正方形/長方形 3"/>
          <p:cNvSpPr/>
          <p:nvPr/>
        </p:nvSpPr>
        <p:spPr>
          <a:xfrm>
            <a:off x="0" y="892127"/>
            <a:ext cx="12192000" cy="80705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000" dirty="0">
              <a:solidFill>
                <a:schemeClr val="bg1"/>
              </a:solidFill>
            </a:endParaRPr>
          </a:p>
        </p:txBody>
      </p:sp>
      <p:sp>
        <p:nvSpPr>
          <p:cNvPr id="5" name="タイトル 1"/>
          <p:cNvSpPr txBox="1">
            <a:spLocks/>
          </p:cNvSpPr>
          <p:nvPr/>
        </p:nvSpPr>
        <p:spPr>
          <a:xfrm>
            <a:off x="3949904" y="158847"/>
            <a:ext cx="7515045" cy="7347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ja-JP" altLang="en-US" sz="3200" u="sng" dirty="0"/>
              <a:t>　　　　　　　　　　　様</a:t>
            </a: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052" y="2187535"/>
            <a:ext cx="2689966" cy="2010589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052" y="4198124"/>
            <a:ext cx="2689966" cy="2010589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3413" y="2187535"/>
            <a:ext cx="2689966" cy="2010589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3413" y="4198124"/>
            <a:ext cx="2689966" cy="2010589"/>
          </a:xfrm>
          <a:prstGeom prst="rect">
            <a:avLst/>
          </a:prstGeom>
        </p:spPr>
      </p:pic>
      <p:sp>
        <p:nvSpPr>
          <p:cNvPr id="11" name="正方形/長方形 10"/>
          <p:cNvSpPr/>
          <p:nvPr/>
        </p:nvSpPr>
        <p:spPr>
          <a:xfrm>
            <a:off x="1643499" y="1022842"/>
            <a:ext cx="890500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4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店舗</a:t>
            </a:r>
            <a:r>
              <a:rPr lang="ja-JP" altLang="en-US" sz="40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向け</a:t>
            </a:r>
            <a:r>
              <a:rPr lang="ja-JP" altLang="en-US" sz="4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防犯カメラシステムご提案書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0" y="6728604"/>
            <a:ext cx="12192000" cy="12939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01803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74" b="2022"/>
          <a:stretch/>
        </p:blipFill>
        <p:spPr>
          <a:xfrm>
            <a:off x="8734425" y="3033712"/>
            <a:ext cx="2457760" cy="1738313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97" b="9081"/>
          <a:stretch/>
        </p:blipFill>
        <p:spPr>
          <a:xfrm>
            <a:off x="8734425" y="4811059"/>
            <a:ext cx="2457760" cy="1559860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7" r="7845"/>
          <a:stretch/>
        </p:blipFill>
        <p:spPr>
          <a:xfrm>
            <a:off x="8734425" y="1156969"/>
            <a:ext cx="2458222" cy="1846178"/>
          </a:xfrm>
          <a:prstGeom prst="rect">
            <a:avLst/>
          </a:prstGeom>
        </p:spPr>
      </p:pic>
      <p:sp>
        <p:nvSpPr>
          <p:cNvPr id="10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658217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2400" dirty="0"/>
              <a:t>□店主不在時でも、お客様の入りを確認したい</a:t>
            </a:r>
            <a:endParaRPr lang="en-US" altLang="ja-JP" sz="2400" dirty="0"/>
          </a:p>
          <a:p>
            <a:pPr marL="0" indent="0">
              <a:buNone/>
            </a:pPr>
            <a:endParaRPr lang="en-US" altLang="ja-JP" sz="2400" dirty="0"/>
          </a:p>
          <a:p>
            <a:pPr marL="0" indent="0">
              <a:buNone/>
            </a:pPr>
            <a:r>
              <a:rPr lang="ja-JP" altLang="en-US" sz="2400" dirty="0"/>
              <a:t>□レジ回りでのトラブルを防ぎたい</a:t>
            </a:r>
            <a:endParaRPr lang="en-US" altLang="ja-JP" sz="2400" dirty="0"/>
          </a:p>
          <a:p>
            <a:pPr marL="0" indent="0">
              <a:buNone/>
            </a:pPr>
            <a:endParaRPr lang="en-US" altLang="ja-JP" sz="2400" dirty="0"/>
          </a:p>
          <a:p>
            <a:pPr marL="0" indent="0">
              <a:buNone/>
            </a:pPr>
            <a:r>
              <a:rPr lang="ja-JP" altLang="en-US" sz="2400" dirty="0"/>
              <a:t>□スタッフの人員配置を見直したい</a:t>
            </a:r>
            <a:endParaRPr lang="en-US" altLang="ja-JP" sz="2400" dirty="0"/>
          </a:p>
          <a:p>
            <a:pPr marL="0" indent="0">
              <a:buNone/>
            </a:pPr>
            <a:endParaRPr lang="en-US" altLang="ja-JP" sz="2400" dirty="0"/>
          </a:p>
          <a:p>
            <a:pPr marL="0" indent="0">
              <a:buNone/>
            </a:pPr>
            <a:r>
              <a:rPr lang="ja-JP" altLang="en-US" sz="2400" dirty="0"/>
              <a:t>□万引きを防止したい</a:t>
            </a:r>
            <a:endParaRPr lang="en-US" altLang="ja-JP" sz="2400" dirty="0"/>
          </a:p>
          <a:p>
            <a:pPr marL="0" indent="0">
              <a:buNone/>
            </a:pPr>
            <a:endParaRPr lang="en-US" altLang="ja-JP" sz="2400" dirty="0"/>
          </a:p>
          <a:p>
            <a:pPr marL="0" indent="0">
              <a:buNone/>
            </a:pPr>
            <a:r>
              <a:rPr lang="ja-JP" altLang="en-US" sz="2400" dirty="0"/>
              <a:t>□内引きを防止したい</a:t>
            </a:r>
            <a:endParaRPr lang="en-US" altLang="ja-JP" sz="2400" dirty="0"/>
          </a:p>
        </p:txBody>
      </p:sp>
      <p:sp>
        <p:nvSpPr>
          <p:cNvPr id="11" name="正方形/長方形 10"/>
          <p:cNvSpPr/>
          <p:nvPr/>
        </p:nvSpPr>
        <p:spPr>
          <a:xfrm>
            <a:off x="0" y="6728604"/>
            <a:ext cx="12192000" cy="12939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000" dirty="0">
              <a:solidFill>
                <a:schemeClr val="bg1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0" y="0"/>
            <a:ext cx="12192000" cy="80705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000" dirty="0">
              <a:solidFill>
                <a:schemeClr val="bg1"/>
              </a:solidFill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1387019" y="130715"/>
            <a:ext cx="941796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4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こんなことでお困りではありませんか</a:t>
            </a:r>
            <a:r>
              <a:rPr lang="ja-JP" altLang="en-US" sz="40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？</a:t>
            </a:r>
            <a:endParaRPr lang="ja-JP" altLang="en-US" sz="40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552874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コンテンツ プレースホルダー 3"/>
          <p:cNvSpPr>
            <a:spLocks noGrp="1"/>
          </p:cNvSpPr>
          <p:nvPr>
            <p:ph idx="1"/>
          </p:nvPr>
        </p:nvSpPr>
        <p:spPr>
          <a:xfrm>
            <a:off x="838200" y="1485972"/>
            <a:ext cx="10515600" cy="50519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ja-JP" altLang="en-US" sz="3200" b="1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防犯</a:t>
            </a:r>
            <a:r>
              <a:rPr lang="ja-JP" altLang="en-US" sz="3200" b="1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カメラ設置の</a:t>
            </a:r>
            <a:r>
              <a:rPr lang="ja-JP" altLang="en-US" sz="3200" b="1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効果</a:t>
            </a:r>
            <a:endParaRPr kumimoji="1" lang="ja-JP" altLang="en-US" sz="3200" b="1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0" y="6728604"/>
            <a:ext cx="12192000" cy="12939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000" dirty="0">
              <a:solidFill>
                <a:schemeClr val="bg1"/>
              </a:solidFill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0" y="0"/>
            <a:ext cx="12192000" cy="80705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000" dirty="0">
              <a:solidFill>
                <a:schemeClr val="bg1"/>
              </a:solidFill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2925902" y="130715"/>
            <a:ext cx="634019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4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防犯カメラ導入のメリット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838200" y="2260362"/>
            <a:ext cx="7050328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/>
              <a:t>□高画質カメラの導入</a:t>
            </a:r>
            <a:r>
              <a:rPr lang="ja-JP" altLang="en-US" sz="2400" dirty="0"/>
              <a:t>でお札の種類までしっかり監視</a:t>
            </a:r>
            <a:endParaRPr kumimoji="1" lang="en-US" altLang="ja-JP" sz="2400" dirty="0"/>
          </a:p>
          <a:p>
            <a:r>
              <a:rPr lang="ja-JP" altLang="en-US" dirty="0"/>
              <a:t>レジ回りで問題になりやすいのが金銭のやりとりです。</a:t>
            </a:r>
            <a:endParaRPr lang="en-US" altLang="ja-JP" dirty="0"/>
          </a:p>
          <a:p>
            <a:r>
              <a:rPr lang="ja-JP" altLang="en-US" dirty="0"/>
              <a:t>高画質カメラを導入することでいくら受け取って、いくらお渡ししたのか。</a:t>
            </a:r>
            <a:endParaRPr lang="en-US" altLang="ja-JP" dirty="0"/>
          </a:p>
          <a:p>
            <a:r>
              <a:rPr lang="ja-JP" altLang="en-US" dirty="0"/>
              <a:t>をしっかりと確認することが可能です。</a:t>
            </a:r>
            <a:endParaRPr lang="en-US" altLang="ja-JP" dirty="0"/>
          </a:p>
          <a:p>
            <a:r>
              <a:rPr lang="ja-JP" altLang="en-US" dirty="0"/>
              <a:t>また、カメラを目立たせることで万引き防止にもなります。</a:t>
            </a:r>
            <a:endParaRPr lang="en-US" altLang="ja-JP" dirty="0"/>
          </a:p>
          <a:p>
            <a:endParaRPr lang="en-US" altLang="ja-JP" dirty="0"/>
          </a:p>
          <a:p>
            <a:endParaRPr lang="en-US" altLang="ja-JP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838200" y="4247023"/>
            <a:ext cx="9793941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□業務の効率化</a:t>
            </a:r>
            <a:endParaRPr kumimoji="1" lang="en-US" altLang="ja-JP" sz="2400" dirty="0"/>
          </a:p>
          <a:p>
            <a:r>
              <a:rPr lang="ja-JP" altLang="en-US" dirty="0"/>
              <a:t>お客様が少ないのに、スタッフが多い。お客様が多いのに、スタッフが少ない。など、</a:t>
            </a:r>
            <a:endParaRPr lang="en-US" altLang="ja-JP" dirty="0"/>
          </a:p>
          <a:p>
            <a:r>
              <a:rPr lang="ja-JP" altLang="en-US" dirty="0"/>
              <a:t>クレームにもつながる危険性があり、過剰な人員は、店舗にとっても、</a:t>
            </a:r>
            <a:endParaRPr lang="en-US" altLang="ja-JP" dirty="0"/>
          </a:p>
          <a:p>
            <a:r>
              <a:rPr lang="ja-JP" altLang="en-US" dirty="0"/>
              <a:t>無駄な経費になってしまいます。</a:t>
            </a:r>
            <a:endParaRPr lang="en-US" altLang="ja-JP" dirty="0"/>
          </a:p>
          <a:p>
            <a:r>
              <a:rPr lang="ja-JP" altLang="en-US" dirty="0"/>
              <a:t>遠隔監視機能を使用することで、</a:t>
            </a:r>
            <a:r>
              <a:rPr lang="en-US" altLang="ja-JP" dirty="0"/>
              <a:t>PC</a:t>
            </a:r>
            <a:r>
              <a:rPr lang="ja-JP" altLang="en-US" dirty="0"/>
              <a:t>やスマートフォンから映像を確認することが出来、</a:t>
            </a:r>
            <a:endParaRPr lang="en-US" altLang="ja-JP" dirty="0"/>
          </a:p>
          <a:p>
            <a:r>
              <a:rPr lang="ja-JP" altLang="en-US" dirty="0"/>
              <a:t>リアルタイムの状況に応じて、最適な指示を出すことが可能です。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9174520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5657054" y="1401865"/>
            <a:ext cx="5696746" cy="476347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93620" y="1649850"/>
            <a:ext cx="5374548" cy="39763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2400" dirty="0"/>
              <a:t>いえいえ、そんなことはありません。</a:t>
            </a:r>
            <a:endParaRPr lang="en-US" altLang="ja-JP" sz="2400" dirty="0"/>
          </a:p>
          <a:p>
            <a:pPr marL="0" indent="0">
              <a:buNone/>
            </a:pPr>
            <a:r>
              <a:rPr lang="ja-JP" altLang="en-US" sz="2400" dirty="0"/>
              <a:t>右図のように、</a:t>
            </a:r>
            <a:endParaRPr lang="en-US" altLang="ja-JP" sz="2400" dirty="0"/>
          </a:p>
          <a:p>
            <a:pPr marL="0" indent="0">
              <a:buNone/>
            </a:pPr>
            <a:r>
              <a:rPr lang="ja-JP" altLang="en-US" sz="2400" dirty="0"/>
              <a:t>①カメラ</a:t>
            </a:r>
            <a:endParaRPr lang="en-US" altLang="ja-JP" sz="2400" dirty="0"/>
          </a:p>
          <a:p>
            <a:pPr marL="0" indent="0">
              <a:buNone/>
            </a:pPr>
            <a:r>
              <a:rPr lang="ja-JP" altLang="en-US" sz="2400" dirty="0"/>
              <a:t>②レコーダー（録画する機械）</a:t>
            </a:r>
            <a:endParaRPr lang="en-US" altLang="ja-JP" sz="2400" dirty="0"/>
          </a:p>
          <a:p>
            <a:pPr marL="0" indent="0">
              <a:buNone/>
            </a:pPr>
            <a:r>
              <a:rPr lang="ja-JP" altLang="en-US" sz="2400" dirty="0"/>
              <a:t>③モニター</a:t>
            </a:r>
            <a:endParaRPr lang="en-US" altLang="ja-JP" sz="2400" dirty="0"/>
          </a:p>
          <a:p>
            <a:pPr marL="0" indent="0">
              <a:buNone/>
            </a:pPr>
            <a:r>
              <a:rPr lang="ja-JP" altLang="en-US" sz="2400" dirty="0"/>
              <a:t>をケーブルで接続するだけです。</a:t>
            </a:r>
            <a:endParaRPr lang="en-US" altLang="ja-JP" sz="2400" dirty="0"/>
          </a:p>
          <a:p>
            <a:pPr marL="0" indent="0">
              <a:buNone/>
            </a:pPr>
            <a:r>
              <a:rPr lang="ja-JP" altLang="en-US" sz="2400" dirty="0"/>
              <a:t>モニタも一般的なテレビで</a:t>
            </a:r>
            <a:endParaRPr lang="en-US" altLang="ja-JP" sz="2400" dirty="0"/>
          </a:p>
          <a:p>
            <a:pPr marL="0" indent="0">
              <a:buNone/>
            </a:pPr>
            <a:r>
              <a:rPr lang="ja-JP" altLang="en-US" sz="2400" dirty="0"/>
              <a:t>代用することも可能です。</a:t>
            </a:r>
            <a:endParaRPr lang="en-US" altLang="ja-JP" sz="2400" dirty="0"/>
          </a:p>
          <a:p>
            <a:pPr marL="0" indent="0">
              <a:buNone/>
            </a:pPr>
            <a:endParaRPr lang="en-US" altLang="ja-JP" dirty="0"/>
          </a:p>
        </p:txBody>
      </p:sp>
      <p:sp>
        <p:nvSpPr>
          <p:cNvPr id="6" name="コンテンツ プレースホルダー 2"/>
          <p:cNvSpPr txBox="1">
            <a:spLocks/>
          </p:cNvSpPr>
          <p:nvPr/>
        </p:nvSpPr>
        <p:spPr>
          <a:xfrm>
            <a:off x="7101660" y="1489834"/>
            <a:ext cx="2641278" cy="53708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ja-JP" dirty="0"/>
              <a:t>《</a:t>
            </a:r>
            <a:r>
              <a:rPr lang="ja-JP" altLang="en-US" dirty="0"/>
              <a:t>カメラの配線例</a:t>
            </a:r>
            <a:r>
              <a:rPr lang="en-US" altLang="ja-JP" dirty="0"/>
              <a:t>》</a:t>
            </a: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8806" y="1975070"/>
            <a:ext cx="5440951" cy="4031618"/>
          </a:xfrm>
          <a:prstGeom prst="rect">
            <a:avLst/>
          </a:prstGeom>
        </p:spPr>
      </p:pic>
      <p:sp>
        <p:nvSpPr>
          <p:cNvPr id="8" name="正方形/長方形 7"/>
          <p:cNvSpPr/>
          <p:nvPr/>
        </p:nvSpPr>
        <p:spPr>
          <a:xfrm>
            <a:off x="0" y="6728604"/>
            <a:ext cx="12192000" cy="12939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000" dirty="0">
              <a:solidFill>
                <a:schemeClr val="bg1"/>
              </a:solidFill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0" y="0"/>
            <a:ext cx="12192000" cy="80705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000" dirty="0">
              <a:solidFill>
                <a:schemeClr val="bg1"/>
              </a:solidFill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2156461" y="130715"/>
            <a:ext cx="787908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4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防犯カメラのシステムって複雑</a:t>
            </a:r>
            <a:r>
              <a:rPr lang="ja-JP" altLang="en-US" sz="40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？</a:t>
            </a:r>
            <a:endParaRPr lang="ja-JP" altLang="en-US" sz="40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255626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838200" y="3828374"/>
            <a:ext cx="10515599" cy="250848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3" name="図 2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65" b="5241"/>
          <a:stretch/>
        </p:blipFill>
        <p:spPr>
          <a:xfrm>
            <a:off x="1006482" y="4084281"/>
            <a:ext cx="2956832" cy="1993517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838200" y="1230348"/>
            <a:ext cx="10515600" cy="239664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2" name="図 2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24" t="2713" r="4811" b="6316"/>
          <a:stretch/>
        </p:blipFill>
        <p:spPr>
          <a:xfrm>
            <a:off x="1007316" y="1441688"/>
            <a:ext cx="2941921" cy="1961470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4578075" y="1673896"/>
            <a:ext cx="3326552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ドーム型カメラ</a:t>
            </a:r>
            <a:endParaRPr kumimoji="1" lang="ja-JP" altLang="en-US" sz="35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645045" y="2667777"/>
            <a:ext cx="58112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/>
              <a:t>外見がカメラっぽくない為、アパレル関係など、</a:t>
            </a:r>
            <a:endParaRPr lang="en-US" altLang="ja-JP" dirty="0"/>
          </a:p>
          <a:p>
            <a:r>
              <a:rPr lang="ja-JP" altLang="en-US" dirty="0"/>
              <a:t>店舗の雰囲気を崩したく</a:t>
            </a:r>
            <a:r>
              <a:rPr lang="ja-JP" altLang="en-US" dirty="0" smtClean="0"/>
              <a:t>ない</a:t>
            </a:r>
            <a:r>
              <a:rPr lang="ja-JP" altLang="en-US" dirty="0"/>
              <a:t>、</a:t>
            </a:r>
            <a:r>
              <a:rPr lang="ja-JP" altLang="en-US" dirty="0" smtClean="0"/>
              <a:t>と</a:t>
            </a:r>
            <a:r>
              <a:rPr lang="ja-JP" altLang="en-US" dirty="0"/>
              <a:t>いう店舗におすすめです。</a:t>
            </a:r>
            <a:endParaRPr lang="en-US" altLang="ja-JP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404419" y="4251108"/>
            <a:ext cx="210826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0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バレット型</a:t>
            </a:r>
            <a:endParaRPr kumimoji="1" lang="ja-JP" altLang="en-US" sz="3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645045" y="5323260"/>
            <a:ext cx="505619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/>
              <a:t>外見からカメラというわかりやすい形状の為、</a:t>
            </a:r>
            <a:endParaRPr lang="en-US" altLang="ja-JP" dirty="0"/>
          </a:p>
          <a:p>
            <a:r>
              <a:rPr lang="ja-JP" altLang="en-US" dirty="0"/>
              <a:t>店内（万引き防止）や駐車場向けなど、</a:t>
            </a:r>
            <a:endParaRPr lang="en-US" altLang="ja-JP" dirty="0"/>
          </a:p>
          <a:p>
            <a:r>
              <a:rPr lang="ja-JP" altLang="en-US" dirty="0"/>
              <a:t>カメラを意識させ、威嚇したい場所へおススメ</a:t>
            </a:r>
            <a:r>
              <a:rPr lang="ja-JP" altLang="en-US" dirty="0" smtClean="0"/>
              <a:t>です。</a:t>
            </a:r>
            <a:endParaRPr lang="en-US" altLang="ja-JP" dirty="0"/>
          </a:p>
        </p:txBody>
      </p:sp>
      <p:sp>
        <p:nvSpPr>
          <p:cNvPr id="10" name="正方形/長方形 9"/>
          <p:cNvSpPr/>
          <p:nvPr/>
        </p:nvSpPr>
        <p:spPr>
          <a:xfrm>
            <a:off x="0" y="6728604"/>
            <a:ext cx="12192000" cy="12939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000" dirty="0">
              <a:solidFill>
                <a:schemeClr val="bg1"/>
              </a:solidFill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0" y="0"/>
            <a:ext cx="12192000" cy="80705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000" dirty="0">
              <a:solidFill>
                <a:schemeClr val="bg1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3353903" y="130715"/>
            <a:ext cx="548419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4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機器に</a:t>
            </a:r>
            <a:r>
              <a:rPr lang="ja-JP" altLang="en-US" sz="40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ついて① カメラ</a:t>
            </a:r>
            <a:endParaRPr lang="ja-JP" altLang="en-US" sz="40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4662055" y="2266963"/>
            <a:ext cx="3660240" cy="9090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000" dirty="0">
              <a:solidFill>
                <a:schemeClr val="bg1"/>
              </a:solidFill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4470983" y="4856313"/>
            <a:ext cx="1332000" cy="90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000" dirty="0">
              <a:solidFill>
                <a:schemeClr val="bg1"/>
              </a:solidFill>
            </a:endParaRPr>
          </a:p>
        </p:txBody>
      </p:sp>
      <p:pic>
        <p:nvPicPr>
          <p:cNvPr id="15" name="図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0042" y="4030035"/>
            <a:ext cx="1565563" cy="1170165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7082" y="1550876"/>
            <a:ext cx="1565563" cy="1170165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0527" y="4021978"/>
            <a:ext cx="1573892" cy="1178222"/>
          </a:xfrm>
          <a:prstGeom prst="rect">
            <a:avLst/>
          </a:prstGeom>
        </p:spPr>
      </p:pic>
      <p:sp>
        <p:nvSpPr>
          <p:cNvPr id="20" name="テキスト ボックス 19"/>
          <p:cNvSpPr txBox="1"/>
          <p:nvPr/>
        </p:nvSpPr>
        <p:spPr>
          <a:xfrm>
            <a:off x="4419006" y="4251108"/>
            <a:ext cx="143641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0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BOX</a:t>
            </a:r>
            <a:r>
              <a:rPr lang="ja-JP" altLang="en-US" sz="30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型</a:t>
            </a:r>
            <a:endParaRPr kumimoji="1" lang="ja-JP" altLang="en-US" sz="3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7465688" y="4856313"/>
            <a:ext cx="1980000" cy="9090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21084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509813" y="4171085"/>
            <a:ext cx="917237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dirty="0"/>
              <a:t>カメラ</a:t>
            </a:r>
            <a:r>
              <a:rPr lang="en-US" altLang="ja-JP" sz="2000" dirty="0"/>
              <a:t>4</a:t>
            </a:r>
            <a:r>
              <a:rPr lang="ja-JP" altLang="en-US" sz="2000" dirty="0"/>
              <a:t>台用、</a:t>
            </a:r>
            <a:r>
              <a:rPr lang="en-US" altLang="ja-JP" sz="2000" dirty="0"/>
              <a:t>8</a:t>
            </a:r>
            <a:r>
              <a:rPr lang="ja-JP" altLang="en-US" sz="2000" dirty="0"/>
              <a:t>台用、</a:t>
            </a:r>
            <a:r>
              <a:rPr lang="en-US" altLang="ja-JP" sz="2000" dirty="0"/>
              <a:t>16</a:t>
            </a:r>
            <a:r>
              <a:rPr lang="ja-JP" altLang="en-US" sz="2000" dirty="0"/>
              <a:t>台用などカメラを接続する台数や内蔵されている</a:t>
            </a:r>
            <a:r>
              <a:rPr lang="en-US" altLang="ja-JP" sz="2000" dirty="0"/>
              <a:t>HDD</a:t>
            </a:r>
            <a:r>
              <a:rPr lang="ja-JP" altLang="en-US" sz="2000" dirty="0"/>
              <a:t>の容量</a:t>
            </a:r>
            <a:endParaRPr lang="en-US" altLang="ja-JP" sz="2000" dirty="0"/>
          </a:p>
          <a:p>
            <a:r>
              <a:rPr lang="ja-JP" altLang="en-US" sz="2000" dirty="0"/>
              <a:t>（どのくらいの期間録画したいのか）によって、選ぶ機種が異なります。</a:t>
            </a:r>
            <a:endParaRPr lang="en-US" altLang="ja-JP" sz="2000" dirty="0"/>
          </a:p>
          <a:p>
            <a:r>
              <a:rPr lang="ja-JP" altLang="en-US" sz="2000" dirty="0"/>
              <a:t>映像は設定や容量により</a:t>
            </a:r>
            <a:r>
              <a:rPr lang="en-US" altLang="ja-JP" sz="2000" dirty="0"/>
              <a:t>1</a:t>
            </a:r>
            <a:r>
              <a:rPr lang="ja-JP" altLang="en-US" sz="2000" dirty="0"/>
              <a:t>週間から半年ほどまで保存が可能です。</a:t>
            </a:r>
            <a:endParaRPr lang="en-US" altLang="ja-JP" sz="2000" dirty="0"/>
          </a:p>
          <a:p>
            <a:r>
              <a:rPr lang="ja-JP" altLang="en-US" sz="2000" dirty="0"/>
              <a:t>将来的にカメラを増やしていくことも加味し、一つ上の録画機を導入されることをお勧めします。</a:t>
            </a:r>
            <a:endParaRPr lang="en-US" altLang="ja-JP" sz="2000" dirty="0"/>
          </a:p>
          <a:p>
            <a:r>
              <a:rPr lang="ja-JP" altLang="en-US" sz="2000" dirty="0"/>
              <a:t>また、インターネットを介して遠隔地から映像を確認することも可能です。</a:t>
            </a:r>
            <a:endParaRPr lang="en-US" altLang="ja-JP" sz="2000" dirty="0"/>
          </a:p>
        </p:txBody>
      </p:sp>
      <p:sp>
        <p:nvSpPr>
          <p:cNvPr id="5" name="正方形/長方形 4"/>
          <p:cNvSpPr/>
          <p:nvPr/>
        </p:nvSpPr>
        <p:spPr>
          <a:xfrm>
            <a:off x="0" y="6728604"/>
            <a:ext cx="12192000" cy="12939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000" dirty="0">
              <a:solidFill>
                <a:schemeClr val="bg1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0" y="0"/>
            <a:ext cx="12192000" cy="80705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000" dirty="0">
              <a:solidFill>
                <a:schemeClr val="bg1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3353902" y="130715"/>
            <a:ext cx="548419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4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機器に</a:t>
            </a:r>
            <a:r>
              <a:rPr lang="ja-JP" altLang="en-US" sz="40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ついて② 録画機</a:t>
            </a:r>
            <a:endParaRPr lang="ja-JP" altLang="en-US" sz="40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1623011"/>
            <a:ext cx="6705600" cy="2144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80026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651242"/>
            <a:ext cx="10515600" cy="47816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2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万引き被害は減少をしているものの、高齢者の万引きが増え始め、</a:t>
            </a:r>
            <a:endParaRPr lang="en-US" altLang="ja-JP" sz="2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sz="2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高齢化社会が進むにつれ、更に増えるだろう。と予測されております。</a:t>
            </a:r>
            <a:endParaRPr lang="en-US" altLang="ja-JP" sz="2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sz="2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また、万引きは一度でも成功してしまうと、再度行ってしまう傾向にあり、</a:t>
            </a:r>
            <a:endParaRPr lang="en-US" altLang="ja-JP" sz="2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sz="2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また、成功したお店の情報が仲間内で共有され、</a:t>
            </a:r>
            <a:endParaRPr lang="en-US" altLang="ja-JP" sz="2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sz="2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集団で行われたり、回数が増え、倒産まで追い込まれてしまった。</a:t>
            </a:r>
            <a:endParaRPr lang="en-US" altLang="ja-JP" sz="2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sz="2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といったケースも耳にします。</a:t>
            </a:r>
            <a:endParaRPr lang="en-US" altLang="ja-JP" sz="2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sz="2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万引きと同様に内引きも被害が大きく、店舗にとっては、頭を悩ませる問題です。</a:t>
            </a:r>
            <a:endParaRPr lang="en-US" altLang="ja-JP" sz="2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sz="2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内引きは身内を疑う。ということもあり、なかなか表面化させにくい問題ですが、</a:t>
            </a:r>
            <a:endParaRPr lang="en-US" altLang="ja-JP" sz="2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sz="2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防犯カメラがあることで、実行していた人物も思いとどまり、</a:t>
            </a:r>
            <a:endParaRPr lang="en-US" altLang="ja-JP" sz="2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sz="2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犯罪に手を染めることが無いよう、防犯カメラが役立てればと思います。</a:t>
            </a:r>
            <a:endParaRPr lang="en-US" altLang="ja-JP" sz="2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0" y="6728604"/>
            <a:ext cx="12192000" cy="12939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000" dirty="0">
              <a:solidFill>
                <a:schemeClr val="bg1"/>
              </a:solidFill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0" y="0"/>
            <a:ext cx="12192000" cy="80705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000" dirty="0">
              <a:solidFill>
                <a:schemeClr val="bg1"/>
              </a:solidFill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4464785" y="130715"/>
            <a:ext cx="326243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40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おわりに</a:t>
            </a:r>
            <a:r>
              <a:rPr lang="en-US" altLang="ja-JP" sz="40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……</a:t>
            </a:r>
            <a:endParaRPr lang="ja-JP" altLang="en-US" sz="40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309284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TC103457464[[fn=配当]]</Template>
  <TotalTime>884</TotalTime>
  <Words>598</Words>
  <Application>Microsoft Office PowerPoint</Application>
  <PresentationFormat>ワイド画面</PresentationFormat>
  <Paragraphs>61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3" baseType="lpstr">
      <vt:lpstr>ＭＳ Ｐゴシック</vt:lpstr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山下いづみ</dc:creator>
  <cp:lastModifiedBy>ito</cp:lastModifiedBy>
  <cp:revision>69</cp:revision>
  <dcterms:created xsi:type="dcterms:W3CDTF">2014-11-07T01:02:13Z</dcterms:created>
  <dcterms:modified xsi:type="dcterms:W3CDTF">2018-07-30T05:00:05Z</dcterms:modified>
</cp:coreProperties>
</file>